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335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4343" autoAdjust="0"/>
  </p:normalViewPr>
  <p:slideViewPr>
    <p:cSldViewPr snapToGrid="0" snapToObjects="1">
      <p:cViewPr>
        <p:scale>
          <a:sx n="71" d="100"/>
          <a:sy n="71" d="100"/>
        </p:scale>
        <p:origin x="882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Ntsikelelo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Yalezo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 June 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using web scrapping from Wikipedia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2080"/>
          <a:stretch/>
        </p:blipFill>
        <p:spPr>
          <a:xfrm>
            <a:off x="5764493" y="1392499"/>
            <a:ext cx="4988173" cy="51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rved Down Arrow 12"/>
          <p:cNvSpPr/>
          <p:nvPr/>
        </p:nvSpPr>
        <p:spPr>
          <a:xfrm rot="3581499">
            <a:off x="9604465" y="2021865"/>
            <a:ext cx="1955511" cy="117460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0" name="Curved Down Arrow 19"/>
          <p:cNvSpPr/>
          <p:nvPr/>
        </p:nvSpPr>
        <p:spPr>
          <a:xfrm rot="14667236">
            <a:off x="5168681" y="4302124"/>
            <a:ext cx="1476173" cy="102722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8" name="Curved Down Arrow 17"/>
          <p:cNvSpPr/>
          <p:nvPr/>
        </p:nvSpPr>
        <p:spPr>
          <a:xfrm rot="5580238">
            <a:off x="10062775" y="4125668"/>
            <a:ext cx="1579493" cy="10637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893" y="1552202"/>
            <a:ext cx="462753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followed the steps depicted in the diagram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726484" y="1782786"/>
            <a:ext cx="1124607" cy="672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 smtClean="0"/>
              <a:t>Explore  the data</a:t>
            </a:r>
            <a:endParaRPr lang="en-ZA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8695633" y="1764870"/>
            <a:ext cx="1282263" cy="746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Check null values/data types</a:t>
            </a:r>
            <a:endParaRPr lang="en-ZA" dirty="0"/>
          </a:p>
        </p:txBody>
      </p:sp>
      <p:sp>
        <p:nvSpPr>
          <p:cNvPr id="17" name="Curved Down Arrow 16"/>
          <p:cNvSpPr/>
          <p:nvPr/>
        </p:nvSpPr>
        <p:spPr>
          <a:xfrm>
            <a:off x="7507964" y="1199729"/>
            <a:ext cx="1828800" cy="5830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9" name="Curved Down Arrow 18"/>
          <p:cNvSpPr/>
          <p:nvPr/>
        </p:nvSpPr>
        <p:spPr>
          <a:xfrm rot="10800000">
            <a:off x="7081570" y="5734589"/>
            <a:ext cx="2302934" cy="6890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10227" y="3573029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Exploratory data </a:t>
            </a:r>
            <a:r>
              <a:rPr lang="en-ZA" dirty="0" smtClean="0"/>
              <a:t>analysis</a:t>
            </a:r>
            <a:endParaRPr lang="en-ZA" dirty="0"/>
          </a:p>
        </p:txBody>
      </p:sp>
      <p:sp>
        <p:nvSpPr>
          <p:cNvPr id="24" name="Rounded Rectangle 23"/>
          <p:cNvSpPr/>
          <p:nvPr/>
        </p:nvSpPr>
        <p:spPr>
          <a:xfrm>
            <a:off x="9657043" y="3354754"/>
            <a:ext cx="1282263" cy="746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Number of launches</a:t>
            </a:r>
            <a:endParaRPr lang="en-ZA" dirty="0"/>
          </a:p>
        </p:txBody>
      </p:sp>
      <p:sp>
        <p:nvSpPr>
          <p:cNvPr id="25" name="Rounded Rectangle 24"/>
          <p:cNvSpPr/>
          <p:nvPr/>
        </p:nvSpPr>
        <p:spPr>
          <a:xfrm>
            <a:off x="8996759" y="5014162"/>
            <a:ext cx="1282263" cy="746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Number of occurrence</a:t>
            </a:r>
            <a:endParaRPr lang="en-ZA" dirty="0"/>
          </a:p>
        </p:txBody>
      </p:sp>
      <p:sp>
        <p:nvSpPr>
          <p:cNvPr id="26" name="Rounded Rectangle 25"/>
          <p:cNvSpPr/>
          <p:nvPr/>
        </p:nvSpPr>
        <p:spPr>
          <a:xfrm>
            <a:off x="6318213" y="4997194"/>
            <a:ext cx="1282263" cy="746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Check Data Type</a:t>
            </a:r>
            <a:endParaRPr lang="en-ZA" dirty="0"/>
          </a:p>
        </p:txBody>
      </p:sp>
      <p:sp>
        <p:nvSpPr>
          <p:cNvPr id="27" name="Rounded Rectangle 26"/>
          <p:cNvSpPr/>
          <p:nvPr/>
        </p:nvSpPr>
        <p:spPr>
          <a:xfrm>
            <a:off x="5138746" y="3343405"/>
            <a:ext cx="1282263" cy="7462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Create landing column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1" name="AutoShape 2" descr="data:image/png;base64,iVBORw0KGgoAAAANSUhEUgAAAdYAAADQCAYAAAC6NEDzAAAABHNCSVQICAgIfAhkiAAAAAlwSFlzAAALEgAACxIB0t1+/AAAADh0RVh0U29mdHdhcmUAbWF0cGxvdGxpYiB2ZXJzaW9uMy4xLjEsIGh0dHA6Ly9tYXRwbG90bGliLm9yZy8QZhcZAAAgAElEQVR4nOzdd3wUdfrA8c9sSyUJCYQWauiE0IQgXVBKIASBQz0PvFMPEUTPn108rHROPQ/05OTw9Kx3ohQRlEM60pFeQk1CSCGE1M3uzszvj4WFJZ1sGjzv14vXi5ndmXn2m02e/c7OPI+i67qOEEIIITzCUNUBCCGEELcSSaxCCCGEB0liFUIIITxIEqsQQgjhQZJYhRBCCA+SxCqEEEJ4kKmqA6guLl7MRtNKf+dR7dq+XLqUW4ER1VwyNsWT8SmejE/RbtWxqVu3VlWH4FEyY71JJpOxqkOotmRsiifjUzwZn6LJ2NQMkliFEEIID6pWp4K3b9/OggUL+PTTT13rEhISGDp0KOHh4W7PHTduHA8++CAAH3/8MV999RVGoxGj0ej2mCg/XXWgpSdgCKyHYvGp6nCqLV3TyN/xNY5jm1F8AvCKGoepaeeqDksIUcmqVWItSmhoKMuWLSv0sb/97W/s3LmTTz/9lDp16pCens7kyZPJyMhgypQpFR5bQmo2aRlW2jYNYu+JNDbuO4+vt4kRvZrRvEFAufevXjpP/rbP0S6dx9S0M14970MxeXkg8lIeP/UMeavfQc+7DCYvvAc8grlFj0o7fk1iP7IO+/7VAOj52eStXYDfb9/G4FO+94Gacgrr1n+jXU7G3KwbXr0frNT3gBCibGpEYi1KXl4eixcvZuXKldSpUweA4OBg3nrrLX7zm9/w8MMP4+NTcTOsr3+OY/X2cwB4W4xYbarrsaPnLjFnUi/8fcw3vX9d18n78T30yxcAsB9eBwYT3r1+W77AyyD/ly+dSRXAkU/+ln9jatYNxVAzvutR086iW7MxNmyDYqjYt7uadOyGFQ60lFMYyjFr1TWH8z2QmwGA/dhG8PLFu+f95QlVCFGBakRiTUlJITY21m3d3Llzyc/Px8fHh7CwMLfHWrZsicVi4dSpU3To0KFCYkrLyGPNjnOu5euTKkBevsqRs5fo3jb0po+hZ6e5kupVauLBm97fzdCyUt2W9bxMsFvBy69S47gZees+xBG3DQAlIBTfkS9j8A2qsOMZ67bAcWrntRWKEUOdpuXap5aR7EqqVxVI4EKIaqVGJNaiTgUfOHAAVVUL2QIcDgeKolRYTFm5NkrqCxQaVL7ZsuJbG8W7Fro1y7XOENKkXPssK1OL7q7TmwDGRh1QakBSVVNOuZIqgJ6Zgv3gT3j1+E2FHdMccQ/qpfM44raiePnj1fM+DH61y7VPQ0Bd54eY/BzXOmPd5uUNVQhRgWpEYi1Ky5YtsdvtnDp1ihYtWrjWnzhxAk3TaN684v4ANW8YSNP6tTh74VrSaxDsS1J6LgZFYXCPxjStX757sxSjCe+7/oh14xL0nEsY6rXEK+q+8oZeJl49xqJYfFATDmEIaYxXt3sr9fg3S8/LLLBOyy24zpMUowmfAY+g9/sDKIpHPtgpJgs+Aydh3fwv9KyLGJtE4nXHaA9EK4SoKDU6sfr4+PD4448zbdo0FixYQEhICBcvXuTPf/4zjz76aIV+vwrwzH2d+WlnPGmX87ijbShdWtXlQnouPhYjgf6eubjE1DgSvwf+Ava8KpkpKgYTXl1joWtsyU+uRoyN2qP41UbPuXRljYK5da9KObZi8OxdbKbGHfF/YD666kAx1uhfWSFuC9Xut3TXrl106dLFtdy1a9dCv2Pt3r07r7zyChMnTqRWrVr8/ve/R9d1FEXh/vvvr5Tbbfx9zNzbr4XbuvrBvh4/jmIw1IjvNKsTxWTBd+Q0bAfWoFuzMbfpi6lhu6oOq1wkqQpRMyi6XtI3hbeHspY0rFu3FqmpWSU/8TYkY1M8GZ/iyfgU7VYdGylpKIQQQogiSWIVQgghPEgSqxBCCOFBkliFEEIID5LEKoQQQniQXL8vqoR6KRH7/jXoDhvmdgMwNWxb6THomopuy8XgXfVXJGq5GdgPrkW35WJu3RtjaHjJG91idh1N4cCpi7RuFkKP1iGYK6D3qOPcfhxndqEEhGJpP6jIbk26w4btwBq01DMYG7bF3H6Qx+9PFreuap1Y27Rpw7Fjzrqoq1evZtGiRTgcDnRdJzY2lkcffRSA8+fP88Ybb5CYmIiu64SHhzN9+nRCQkKqLPaLl618vvY4Zy5k0bZJEA/c3brUBfntxzdjj/sFxbc2Xl1jMASUrd7w1ft5b5ZD1dh/8iK6DpHhIZhNnv2DolmzyF02A2y5zuOd2onvqD9jrNvMo8cpjv3MHvI3fYyel4mhXkt87nmiVHWEdV3DfuAnHOf2YQhqgKVrLAbfwHLFojts5C57Cz0rzRnbkQ34xr7skeSal+8gLvEyDUJ8qRNY+oIp55KzWL/vPEZFYWC3RjQIqdj7qNfuiufztScA2LQ/iX2t6zJldEePHsMetw3rug9dy2r8AXxjXir0udaN/8QR9wsAjjO70bLT8e5Z/qpnusOG49yvKEYzxsYda0wzC1E21TqxXpWcnMycOXNYunQptWvXJicnh/Hjx9O8eXMGDRrE9OnTGTVqFCNGjADgww8/5NVXX2XBggVVFvOHyw8Rl+jsCrPtUDKaDo+NLLkhgP3EVqzrP3Itq+cP43f/nFJ1Zlm/N5FvN50i367Sp2MDcq0O9salUa+2D78b3IaWjdwTQMqlXLy9TAT4Wlzr8m0qMz7dTUJqNgCN6vjx8vhu+HiVfHzt8gXyf/mK+OxkaBSJV/cxKMaCHybUs/tcSRUAXcV+8pdSJ1b14jm0tLMYG7bFUKtuqba5nu6wOcf4Sgxachz5O/6Lz4BHS9zWtncltl1LnXGcP4Kaega/e6eXOYbrqQmHXEnVGaCK/dimcifWU+czefurfeTmO1AUuG9gKwZ3b1zidsmXcpn5793Y7BoAWw9dYMYfowjyUDWxwmz89bzb8p7jqWTl2qh13XvzerotDy07DUNQI+zHNmI/sAYMJixdYjCHF97W0H5kvduymnQMLeMChqD67vtW7ThO7nBb5zixBcqZWHVrNjnfvYmemQyAIbQFvjEvFfo7As7+vlp6PAb/EBRv/3IdW1SuGpFYL126hN1ux2q1AuDn58fs2bPx8nL+oqelpZGXl+d6/oMPPsiBAweqJFaAfLvqSqpXHTqdXqpt7Tf8QuvZF1GTT2Jq0KbY7RJTs/lkzbWuJ+v2JLr+fy45m4XfHmDe470wGQ3k5Tt477/7ORafgdGgMKxnE0b3c/4R33Ek2ZVUARLTcth+OJkBXRoVe3xd18lb/S7a1W48F8+jGIyFFr1XCpkZlrbrTP6+Vdh2fH1lR0Z87nkCU7MuxW90Y6zZF90TO6BdjC/Vtm7dawAt9RRaVhqGWnXKFIMbr4LVujxRvvLbjSfJzXcAoOuwdONJ+nVqgLel+F/7HYeTXUkVnLPe3cdSGdQtrJitysf3hg9uZpOhyDMl9rhfsG5cAo588A4A67Ua0NZ1H2Co3RBjcMFYC4ypYgCLd8EDGIwo3v5u9aYLe8+Wlf3YJldSBdBSTuE4u7fQ/sba5WRyV81Hz0oFowmvO3+Lpf3AcscgKkeN+NKgbdu2DBo0iLvvvpuxY8cyb948NE2jaVNnS67/+7//Y/78+fTr148XXniBDRs20KNH1TXj9jIbC5Q2bBxauk+chlo3nL5WFAz+JZ/SPnW++ALzl7NtpFxyfvhYuyueY/HOVmSqprNy61lXMr2x/V1R626kZ6ZcS6pXOM7tL/S5xrAOmJp1cy0b6jTF3LZfycdQ7dj2Lr9+Bfm7vytxuxspgfVQbpjpmhpHlGrbAgnU7I1Szu9ojfVbY2zS6Vp8fsGYO9xdrn0CXM6xuS3b7FqpfpaFfWVRnr7CpRHbp7lbIh3Rq1mhHwB01Y51y6fOpApuSdX5BB018XChx7B0iQHztdPh5o6DC/1ApygGvHreD1dP05oseEWNK+MrKki3WwuutBWyDsjftdSZVAFUB/nbvkS/4cOgqL5qxIwV4PXXX2fy5Mls3ryZzZs3M27cOObPn8/gwYPp168fGzduZPv27Wzbto158+bx/fff8/7771dZvI8Mb8eiFYdIzbDSONSf8UOKn3FeZek8AjXxMFpGEigGLF1iSjUbahkWiAIUVZSxlq+Zulfa2CVfyivweHJ6HmF1/eneLpTlW06TY3XOdHy9TPRoV/J3vIpfbbD4us0EDcGFz3IVxYDP4KmoaWfBYcNQr2XpvhPWVHC4JwvdXvC1lBirYsBnyJ/I/+ULtMvJmJp2wdJtVKm2tXQf62yenpN+ZSbxAIq5fKdIFUXBZ8ifUJOOodtyMIVFoJjKf9q1V0QDvv45zrXcvlntUp3OvTOiPht+Pc+5ZOeHrVZhgXRtXfZT7mXRrlkwcx/vxdGzl4hoHYqfqfD3g56f49ZCrzBFtVY01m2O/wPzcCQexhAYirFOsyL3YW7VC2Oj9mgXz2Gs28Ijp2LNrXph27/a9aFA8QnA1Kxroc+9sQ8yqg0tNwOoV+44RMWr1rWCr168tH79enJzc4mOjnY99vXXX7N27Vrmzp3L+++/z8svv+x6LCsriz59+vDzzz8THBxcqmNVRK1gXdfJsTrK/Glf1zW0tLMovkFl6ue55UAS3206feU71vokX8pjX1waobV9mTCkDe2aOve1+1gqC7+9dqrcx8vEvMfvxNfbGWdqRh4bfz2Ppuv079SQ0NqlayxgP72b/I1L0POzMdRpis/gJ0s12y6LvPUf4Ti+2bXs1fN+LJFDPXqMkuiaAy3tHIaA0Jv6g1uZ9V437T/P/pMXaVTHjyE9mpTqu3IATdM5cu4SRkWhdZMgDBXY2/hGJY1PzndvoKWcci0b6jRFS08AxYglcghe3cdURpg3Rc04j/3oRhSjGXO7AUX+fth+/YH87V+5lg3BYfiOeZPQ0ACpFVwD1IgZq7e3N2+++SaRkZGEhYWh6zpHjhyhXbt21KpVi3Xr1tG+fXtGjXLOOuLi4ggJCSEwsHxXa5aXoig3dQpNUQw31cy6d8cG9O7YwG2dpusF/ih2a1OXP0S3ZdP+JPy9zcT0buZKqgB1g3wY07/sF86Ym3fD1CSSYF+dS/mFX3RSXt79/oC9XkvnTKJRB8zNu5W8kYcpBhPG0BYlP7Ea6BvZkL6RDcu8ncGg0KFZ6T6UVjafwU9i27UUNT0RU5NILJ2Hg6o6e+CaKuZ95ynGoIYYe95f4vPMkUPBYMBxZg+GwHpYuo7ySH9fUTlqxIwV4Ntvv2Xx4sXY7XYA+vbty/PPP4/FYuHUqVPMnj2bEydO4O3tTWhoKNOmTaN169alPpZ0t/EcGZviyfgUT8anaLfq2NxqM9ZqnVgrkyRWz5GxKZ6MT/FkfIp2q47NrZZYa8RVwUIIIURNIYlVCCGE8CBJrEIIIYQHSWIVQgghPKhG3G4jhKg+dE1DTTyInp+LqUmnIjvECHG7qhGJNSEhgaFDhxIeHo6iKNjtdkJDQ5k1axb169dn+fLlfPTRR6iqisFgYOjQoTz22GOYTDXi5dUo6ZlW1uyIJyvPRu+IBnRoXj3vdawOtLxMbLu/Q714DlNYBJbOI1CMNfs9qesaeT/Md5UNVHyD8B01HYO/vA+EuKrG/JaHhoaybNky1/Ls2bOZO3cuffr0YcmSJSxcuJAmTZqQnZ3Niy++yPTp05k5c2YVRuxu7a54vt92Fl3XGdKjCcN6Nq3qkMrM7tCY9e/dXMx0lmTbfiiZ/7u/c7UtJHCzdFsu+TuXoibHYazfCq87Rt/UrMy6diFqkvM+bFtyHLrdincpigMA2A6txXFqJ0qtOnh1HYUhoPQlBc9eyMKharRoGODxogLq+aNutXj13Azsh9fh1WOsR49zIy0jCfupnSi+gZhb3lntC0GI21uNSaw3ioqK4u2332bfvn3MmjWLJk2c9UH9/f2ZMWMGffv2ZcqUKTRqVHxXlsoQl3jZ1WsS4D/rT9KkXq0aN9s7eu6SK6mCsy7x1gMXKjyx2k/vwn5sE4p3AF6dozEENSh5o3KwbvgnjtO7ANDSzqBbs/AZOKlM+9Ct2a6kepXj9C4oRWK1HV5H/pZ/OxeSjqFeiMPvvlkoSvGXRGiazt++2c+vJy8C0KJhAM/e37nEbjZlUVht5pup11wWaspJclfMAtVZv9pxfAu+I18uYSshqk6NvHjJbrezZs0aIiIiSExMJDIy0u3xwMBAWrZsyaFDh6ooQncnEjJKta66CyikN2agX8XOHBzn9mH9aQHquV9xHN9E7opZ6Pb8kjcszzHP7HVfPr2n7DuxFOx6U9qG9Te2ptMzk9Eunitxu19PprmSKjg7Hm05cKGYLcrOFNbRvTOQ0YS5TcmdicrDdnCtK6kCqBeOo6acrNBjClEeNSaxpqSkEBsbS2xsLCNHjkTXdZ599lkAVLVgKyy73V5tamuGNyxYs7hFIeuqu6b1a9E74lpT6DqB3txTisbZ5WGP2+62rOdlop4/UqHHNASG3rBc9o4iisGEV58JYHb2+1T8auMVVbpG2QWatxuMKH4lnxW4nG0rsC4j27MfQhSTBd9Rf8Zyx72YOw7Bd9R0jHUq+GsNQyF/pkqYvQtRlWrMqeAbv2O9qkmTJuzdu5e+ffu61qWnpxMfH0/79u0rM8QitW4cxLi7WvL9tjNoOgzp0ZjIcM92faksj4xozz3dG5OVa6dNkyBMxor9A1dY9w/Fwx1zbuTV5yGsaxeiW7NQfAKcCfImmFt0xxQWgZaZgiG4EYqhdL9ulm6xqBeOO/vbXmkWb/AJKHG7zq3q8PXPca6eq0aDQo92nm8zZvAJwKtrrMf3WxRLxD3OWfyVloHGRh1uqkmFEJWlRtQKTkhIYMKECaxbt67AY99//z0LFixg0aJFNG7cmJycHJ577jmCgoLKdPGS1Ar2HE+OjZaXSd73c51twVAwdxiEd+/feWTfxdFVO9rlFAyB9Tx+JW/pWg5qaBfjUfxqlyqpXhWfks1PO+NxqBoDujSideOCjbyru8LGR8tKw3FmN4pvEKbm3Ur9IeVWc6v+3bnVagXX+Hfn8OHDMRqNPPXUU9hsNlRVZfjw4UyaVLaLTUT1ZPAJwHfMG2ipZ1C8/Uv9PWV5KUYzxiIatVfK8RXDTZ1ibRzqz8PD21VARFXLUKsOlo5DqjoMIUqlRsxYK4PMWD1HxqZ4Mj7Fk/Ep2q06NrfajFWuABBCCCE8SBKrEEII4UGSWIUQQggPksQqhBBCeJAk1houO8/OodPpZOUWLA5wO9LyMrGf3o2WmVLmbXXVjq4VLDYiiqc78nEkHHTedyuEqB632zgcDv7xj3+wfPlyFEVBVVXuvfde7rvvPn7/+98DkJaWBkCdOnUA+Pjjj6ldu/Yt09kmM9dGTp6dBiF+pd7m17g0PvjuIDaHhtlkYGJMB7q1KX2x9urq4KmLfL72BOlZVnq0rcf4Ia0xm4wlbueIP0Dej++BagdFwav3eCztB7oe13Sd+ORsgmp5uZVi1DWN/K3/xn50IxjNeHWLxRI51PV4Xr6DnUdTsDs0urcLLbS0Y2npqh3dYUfXHNj2/4h6/jDGOs2wdB5epkL/usMGBkO57udU0xNxnNqO4hOIuXVvlCtVosq0j0uJ5K2cg56XCYClayzGhm3RMlMwhXV063qjayr2oxvRUk9hbNAWU6teVV4d7eyFLFIz8mjfrDa+3uYqjUXcOqpF9nn99ddJS0vjq6++IiAggOzsbKZMmUKtWrVc1Zb+9re/ATB16lTXdkuXLq0RnW1KsmzzaVZuPYOq6YQ3DOCp33TC36foX/LzaTmYTAa+WheHzaEBzs4zX/7vxE0n1rTLecSnZNOyUSC1Spk47A6Nz9ceZ8eRZIJreXP/3a3cCvLr9nwc5/ahGC0Ym3REvRDn7BhTryWmhm0L3WdevoP3vzvoqh60+UASwQFejOrbosg4Luc4Z+umnf91JlUAXSd/x38xt+2HYjCRnmll/pf7uJCei9GgMLpfC1eHIUfcVuyHrxQf0Rzk//IlxobtMNZpSr5d5a1PdpF0MReAFVtO8+ofelC7llepxsg1FrpO/vavsB/6HzmKglI7DC31FABqwkG0jCR8Bk8tYS/O5JS/6V/Yj28Bk6XAh4DSUlNOkrt8FmjOGryph3bwvc9IElNziGgezKi+LTCbSj6hZduz3JVUncvLYI/zdzbfaMFn+HOY6rdyLm/5N/YjPwNgP7YJy+ULeHUfU+bYPeWLtSf4aVc8AL5eJp7/bRea1Cv8tg81PR77wbXomoalwyCMdZtVYqSipqnyxHrhwgWWL1/Oxo0bCQhwVpjx9/dn+vTpxMXFFbvtggULqn1nm8JczrGx+PvDHDqdTv3aviSl57oeO3k+kx93nmN0v/AC29nsKu99s5/DZy4BzpJ17vu9ubqwG/Yl8smaY+g6WEwGnhjTkYjmJZcNXL39LBv2nQcgMT+HhUsP8JcpvQHnKdnc795Az3KeaVD8Q9CzrxWI94oah6VTNOBMwNYt/0Y9u5fTltZYbRFux4lLvFzo8TVdZ8mqI2w9cAEUmFHnEm7zfXseqCoYTKzYeoYLV8ZZ1XSWbjzFnRH1CfL3Qk09XWDfatoZjHWasvdEqiupAmTm2tm0/zwje5etpJ56dh/2/audrxfQryTVqxxn96A7bCW2Q7Mf34z92EbX68vb9iU7cxtzOtNE68ZBpS5haDu0zpVUAT4624KzajLgrN6kajr3D3ImRF11YPv1e9TzRzHWbY6lS4xrdq3nFv6zcb5oG7Z932Ma+ifnbPXYJvfXcnRDlSXW9Ewra3fHu5Zz8x2s3HaWyaMiCjxXy04nd9kMsFsBcJz8Bb8xb2IIql/guUJANfiOdf/+/YSHhxMY6F6UPjw8nCFDiq60kp6eXiM62xTmi7XHOXgqHV3HLalelZxeeBuuLQcvuJIqOBPE9Xq2L/svuqpp/Hf9Sa6WCbE5NL7ZcKr4ja44Hu/eocdqU4lPyQacfzSvJlXALakC2Patcv0/f+c3OI5vQs/Ppn7mAbwUh9tzWzYqvGHBnmOpbDlwwZmodNiQ5Z7sTC2iUMzOmWVahvuYqppO+pUWeMaGN9SUVgyYGlyZURdSM+RmSqqoaWeKfVzxDoBSlE7U0s66LS/L68bi9cms25PI35cd4rtNpfvZKcZrp9YzNW/Oqu5nOvaduPazy9/2BbZd36KeP4Lt11VY13/keszcunfxB1KvfPevGAqc6lYsvqWKtSLk5TsK/BxzrfZCn+s4s9uVVAFQ7dhP7ajA6ERNV+WJFXD7nmX16tXExsYSExPDmDElf5qt7p1tCnMyMbPYx7u2Lvx07o3JwfncOnRuWYfR/VowfkibMsfiUHVy890TWWkvhLqxQ4/FbCCs7pU5Ywmt3fTrMpaadK1bjbdi5/d+66kXaMFkVOgdUZ/oIprC3/ihZI01kmNhsZha3olXz/vwHvCI67E72rqXQqwb5E2z+s7Tfubm3bD0GIfiH4IhqCHegya5Otp0aVWXerWvJQR/HzN9I8veD9bYqJCGEFeSPkYzXr0eLLHfKoCx4bVyhboOW63uP/Of9yaWKh5zxGAwO1+Xn5KPv9E9qdQPuZb0HDckEcfZPehXTrmb2/TFe9DjmFp0x9Ip2i0+UDC3H+T8n6Jg6T4GuPJ7qRivLFeNRnX9CW/kXoO5X6eGhT5XKaRWc2HrhLiqyk8FR0REcPLkSbKzs/H392fo0KEMHTrUVXi/KMHBwTWis01hWjUO5OKha5+AgwO8aV6/Fpm5Nnp3bEBU+8JP53VrE8rqHedcn7QtZgO/vbs1wQFlv+jkKi+zkR7t6rH9cLJrXZ+OpUsc0Xc2JTUjj51HUwjy9+K397RyXQBibt0H28GfwHElwZp9nKdmr7h6GhjAWKc52sVrp+U6BGTR48EoFGPxF5N0Cg/hu02nXONhUAzUu+MefEL9Czy3f+dG6MCOw8mEBHozsndzDNedSvfqHI1X5+gC23lZjPz5oTv45XAyNrtGVPt6Zf5+FcDUoA1efX+Pbf8PmExGjBHDMLXojpp2FmPtRijeBWMujLlFd7Qe47AfWYfB7IMl14wt/9qHFC9zyRd5ARiDw/C7bxaOM3tQfAL5vS2MJT8cI8fqoF5tH+4b2NL1XMU/BN16rYye4lsbrrtoyhwehTk8CnBeVGU/vhntcjKm5ne4vl8FsLQbgKlhW9TUMxjrtyq0c1Flevo3nfnfngTSMvLo1ia0yI5TpmbdMDZs52pXaAhtgbnVnZUZqqhhqkWt4OnTp3Px4kVmzZpFQEAADoeDL7/8ko8//pi1a9cChV+85KnONlC5tYKzcm18/MNRDp5OJ6yuPw8NbVPkRRM32n8yjf/tTsRiMjA0qgnhRZwmLQu7Q2XtrgTOJmfRvlkwfSMblGnGr+k6huuef3Vs1IzzOI5tBpMFc7sBaBlJqBeOY6zXCtN1MzjNmoV13YeoCQdRatXFu+/vMYV1KNWx9x5PZc0OZxPwIVFN6NKq+l8V7cl6rz/vSeDTH48Dzrngw8Pb0buUH4xuZLOrXMrOJzTIx+3n70g65rzaOj8HTF54D5yIuVk3T4RfqOpaD1dNjkPXVIz1W1fZGbHqOjbldavVCq4WiVXTNJYsWcKKFStQVZWcnByioqKYOHEizZs7vzcrLLGC89TxokWLCnS2KevtNlKE33Nudmx0hw2M5mp9Gt8TPP3eSUjJ5lRSJq3CAst0u1ZZ6I58tIvxGGo3rPDvRuV3q2i36thIYr1FSWL1HBmb4sn4FE/Gp2i36tjcaom1Wly8JIQQQtwqJLEKIYQQHiSJVQghhPAgSaxCCCGEB0liFUIIITyo0gpEJCQkMHToUMLD3Wvgjhs3jm7dujFz5kwyMjJQVZXOnTszbdo0fH0LXtY/cOBAPvnkE8LCwgo9zrvvvovRaCxwW44QQghRGSq18lJoaKirW831hg0bxsyZM+nSpQuapvH666/z17/+laf0JIMAACAASURBVJdeeqnU+87KymLWrFl8//33PProo54MWwghhCi1Ki9pCM5eq1ars8SfwWDgiSeeIDGxdDVPr/rf//5Hs2bN+MMf/lARIQohhBClUqmJNSUlhdjYWLd1c+fO5aWXXuLxxx8nNDSUqKgoBg0axIABA8q071GjRgHXKjQJd1pmCtYNi1EvxGGs3xLv/o9gCAgteUMhhBBlUurEunPnTrp06VKgVKDNZmPDhg3cc889Je6jqFPBbdq0YfDgwWzbto2tW7fy4osvEhMTw7Rp00obniiBdcNi1KRjAKhJx7BuWIxvTOlPtQshhCidUl8VPGHCBDIzC7Y7S0xM5JlnnrnpAM6cOcPChQvx9/fnnnvu4dVXX+WLL77gP//5DwCxsbGuf+LmqRfiil0WQgjhGcXOWD///HMWL14MgK7rjBkzBoPBPRdnZma6CuXfjODgYD755BO6du3KnXc6WzEdOXKEdu2cfR0Lm+GKsjPWb+masV5dFkII4XnFJtbRo0eTmZmJpmm89957jBgxwu0WGEVR8PPzY/DgwaU6WGHfsXbv3p1FixYxb948XnnlFcxmM82bN+ftt98ucj8jRoxw64Cyd+/eUh3/dubd/5EC37EKIYTwvFJ3t/n2228ZPnw4FoulomOqEtLdxnNkbIon41M8GZ+i3apjc6t1tyl2xrpixQqGDBmCxWLBZDKxZs2aIp8bExPj8eCEEEKImqbYxPrcc8/Rq1cvQkJCeO6554p8nqIokliFEEIISkisR48eLfT/QgghhChcmQtExMfHc/z4cby8vGjZsiX169eviLiEEEKIGqnUiTU7O5tnn32W9evXu9YZDAZGjhzJa6+9hre3d0XEJ4QQQtQopU6sb775JgkJCXz66adERESg6zq7d+/mzTffZObMmbzxxhvlCmT16tUsWrQIh8OBruvExsby6KOPcv78ed544w0SExPRdZ3w8HCmT59OSEgI4CwwMWfOHOLi4vDy8qJ58+Y8//zzNG7cuFzxCCEqlq7rznurNRVjw3YoBuliKW4Npb7dpkuXLixZsoTOnTu7rd++fTtPPPEEO3fuvOkgkpOTuf/++1m6dCm1a9cmJyeH8ePHM2XKFL744gtGjRrFiBEjAPjwww85cOAACxYsIC0tjdGjR/Pss88ycuRIwFlQYt68eSxfvpzg4OBSxyC323iOjE3xZHxAVx3krZrnKlpiCGmMb8zLKBYfGZ9ilHdstMwUbPu+R8/LxNS6D+bm3TwY3c27rW63uZ6fn1+BOsFX1xuNxnIFcenSJex2u6vDjZ+fH7Nnz8bLy4u0tDTy8vJcz33wwQc5cOAAAF988QW9evVyJVVwlkBct24dX3zxBVOmTClXXEKUxHH+KPnbv0LPTsfUsideUeNQDOX7fbjV6A4bGAwohmt/Pxxn9rhVAtMuxmM/sQVLh7s9emwt4wK2/avR7XmY2/bH1Ki9R/dfk+gOG7nLZ6LnZgDgOLsXZeifMDXpXMKWoqxKfe5l8uTJvPrqq5w+fdq1Ljk5mRkzZvDYY4+VK4i2bdsyaNAg7r77bsaOHcu8efPQNI2mTZvyf//3f8yfP59+/frxwgsvsGHDBnr06AHAgQMH6NixY4H9de/e3ZV8hagout1K3o9/RUs9jZ53GfuBNdgPFH2v9+1G11SsG/5J9pLHyf5kKraDP117LD+74POtBdeV6/i2XHKXz8B+dD2Ok9udM+QLJzx6jJpEPX/UlVSvssf9UkXRlF9KSgpPPvkksbGxREdH8+677xIfH8/o0aOrOrTiZ6wdOnRwKx3ocDiIjo4mICAAo9FIRobzh5SUlFTuPqivv/46kydPZvPmzWzevJlx48Yxf/58Bg8ezMaNG9m+fTvbtm1j3rx5fP/997z//vsoioKqqgX2Zbfb3eIWoiKoqWfAlue2znH+CJZO0VUTUDVjP7oB+7GNzgVbHvlbP8PYqD3G2o0wNetK/o7/gi3X+bjRgjm8p0eP7zi3H9163WlTXcce9wvG+q08epyaQvGvXWCdwa/0X5dVJ3a7nUmTJvHMM8/Qu3dvbDYbTz75JBs3bqzq0IASEuubb75ZKQlq/fr15ObmEh0dzZgxYxgzZgxff/01X3/9Nbt27eLll1+mX79+9OvXj8mTJ9OnTx/S09OJjIxk3759TJgwwW1/e/fuJSIiosLjFrc3Y3AYGE2gOq6tq9Os6gKqZrS0s4WuM9ZuhME3CL9Rf8Z2aC1oKuZ2d2EI8uyte4pvUCHrAj16jJrEGNwYc4dB2A/9DwBDUEPMHYdUcVQ3Z+vWrTRt2pTevXsDYLFYmDZtGmlpaXzzzTcA/PLLL7z77rvk5OTg6+vLe++9R3BwMM8++yxnz57FYDAwc+ZM2rZty5tvvsmuXbvQNI2XX37Z1RDmZpVYhP+qF198kccee6xcnWyK4u3tzZtvvklkZCRhYWHouu7qcPPDDz/Qvn17VyPzuLg4QkJCCAwM5Le//S2jRo1i2bJlruL+3333HXv27OG1117zeJxCXE/x9sd7wB/J3/oZujULU9OuWDoPr+qwqg1jw3bYj264tkIxYmzQxrVoCGqAd+/xFXf8Bm0wteiB49QO5/GCw7C0H1hhx6sJvHuPxxIxGN2ahSG0BYpSM6/EPnHiBK1bt3Zb17hxY7eJ4Oeff87ChQsJCQlh3rx5rFy5koiICMxmM9999x3btm1j9+7d+Pv7c/jwYZYtW8aJEydYtWpVxSbW661du5YnnniiXAcrSs+ePXniiSeYNGkSdrsdgL59+zJ16lTuvfdeZs+ezV//+le8vb0JDQ3l73//O0ajkdq1a/PZZ58xd+5cPvjgA3Rdp1WrVnzxxRdluiJYiJtlDo/C1KI7qA4U063ZoOJmmVv2RMtKxX5kPYrFB8sd92LwD6m04yuKgs/dk1EvjkC35WGs36rGJhJPMgTWg8B6VR1GuSiKUujFtNebOXMm//vf/zh58iQbN25kyJAhtGrVij179jBp0iQGDx7M2LFjMRgMZGdn89BDDzF48GAefvjh8sdX2tttXn/9dXJycpgyZQqNGjUq8UXVNHK7jefI2BRPxqd4Mj5Fu1XHpqy322zZsoWlS5fyl7/8xbXu0KFDLFq0iPj4eL755htGjx7N4MGD6dq1K/v27cNmszF16lTy8vL4+eefWblyJQaDgQULFmCz2diyZQtr1qzh2LFjfPvtt+V6PaX++LZt2zaWL1/O0KFDiYyMJCIiwu2fEEIIURmioqI4ceIEW7ZsASAvL4+3336b7t27A5CRkcHly5d57LHH6NKlCxs3bkTTNNatW8esWbOIjo7m1Vdf5fjx4xw5coQnnniCAQMG8Nprr5GcnFzoRbFlUeppZ3lvqRFCCCE8wWQysXDhQl577TXmzJmDzWZjxIgRDBgwwFVoqH///gwbNgyTyURkZCRJSUk8/vjjfPfdd8TExGA2m5k+fTrt2rUjLCyMESNGYLFYeP7558tdm6FUp4J37drFZ599xt69e0lPTyc4OJjOnTvz4IMPuj4h1HRyKthzZGyKJ+NTPBmfot2qY3OrVV4q8VTw+++/z/jx4zl69Cj9+/fnD3/4AwMHDuTkyZM89NBDvP/++5URpxBCCFEjFHsqeOPGjSxcuJA333yTsWPHFnh8+fLlTJs2jU6dOrnuJxJCCCFuZ8Um1n/96188/PDDhSZVgJEjR3L27Fk+/vhjSaxCCCEEJZwKPnToEDExMcXuIDo6utx1eRMSEhg4sOCN223atGH79u106dKF2NhYt38//eSsO2q323nnnXcYPHgwMTExjB07llWrVpUrHiGEEOJmFTtjtVqt+Pr6FrsDLy8vV1GHihIREcGnn35a6GN//vOfyc/PZ+nSpfj7+xMfH88f//hHbDabq1qTEEIIUVmKnbE2a9aM7du3F7uDHTt20KJFC48GVVrx8fGsWbOGGTNm4O/vDzjLWr300kssWLCgSmISorrSMlPIXTGLrH88Qu6KWWiZKVUdkhC3pGJnrLGxsbz77rv07NmTRo0aFXj83LlzvPPOO0ydOrXcgaSkpLjq/d7o4MGDBR77+OOPOXjwIOHh4QVm1XfccQfx8fFkZGQQFFSwELcQtyPrhsWuHqhq0jGsGxbjG/NSFUclRPW1YsUKPvjgAxwOBw899BAPPvhgqbYrNrH+7ne/Y926dYwaNYoxY8bQuXNngoKCyM7OZvfu3fznP/+hR48ejBs3rtwvIDQ0lGXLlrmta9PGWbC7qFPBRbWNczgcrseFEE7qhbhil4WoaTRNZ+PeBJZtPElahpU6Qd7E9gunX5cwDIby/f1PTk7mnXfeYenSpVgsFu6//36ioqJo2bJlidsWm1jNZjOLFy9m4cKFfPnll3z88ceux+rUqcMf//hHHn300XIFXx6RkZGcOXOGy5cvExh4rR3U3r17ady4sds6IW53xvotXTPWq8tC1FSapjPrXzvYdzwVq805wcrIzmfhf39ly/7zvPRQj3Il161bt9KzZ0/XWc8hQ4awevXqUjWjKbGkocVi4emnn+ZPf/oTp06dIjMzk6CgIJo2bYrBULWdIho2bEhMTAzTpk1jzpw5+Pn5ce7cOWbNmlVhnXiEqKm8+z/iPB18IQ5j/ZZ493+kqkMS4qZt3JvgllSvstpU9h1PZeO+RAZ0Dbvp/aekpFC3bl3XcmhoKPv37y/VtqWuFawoCuHh4WWPzgMK+451+PDhTJw4kVdffZUPP/yQsWPHYjQasVgsPPXUU0RHR1dJrEJUV4aAUPlOVdwylm08WSCpXmW1qSzbEFeuxKppmtvXibqul/rrxWrR+y0sLIx169YVWH/smPO01d69e4vc1mg0MnnyZCZPnlxh8QkhhKhe0jKs5Xq8JPXr12fXrl2u5dTUVEJDQ0u1rXT9FUIIUePUCfIu1+Ml6dWrF9u2bSM9PZ28vDx+/PFH+vXrV6ptJbEKIYSocWL7heNtKby9m7fFSGz/8l2cV69ePZ5++mkmTJjAqFGjGDFiBJGRkaXatlqcChZCCCHKol+XMLbsP1/gAiZvi5HOrevSr3PB2gtlFRMTU2JZ38JIYhVCCFHjGAwKLz3Ug437Elm2Ie7afaz9W9Kvc6Ny38daHpJYhRBC1EgGg8KArmHluvq3IlR5Yk1ISGDQoEHcd999vPHGG671R44cYdSoUcyaNYsFCxbg7e2N2Wx2Pd6+fXtmzZoFwKZNm3jvvffIzs7GYDDQu3dvnn76aXx8fCr99QghRFXQHTYUk6WqwxBUg8QKEBQUxKZNm1BVFaPR+WX0qlWrCA4Odj1n0aJFhIUV/FSybds2Xn31Vf72t7/RoUMHbDYbs2fPZvLkyfzzn/+UsoZC1EAnEjL47/qTXM62cWdEfWJ6N8Mgv8uFUlPPYP15EVrGeQyh4fgMmoShVt2SNywnXbWDrqGYvCr8WDVNtbgq2M/Pj3bt2rFz507Xui1bttCrV68St33//fd54okn6NChA+CsFPXSSy8RFxfH7t27KyxmIUTFyLXaefc/v3Ii4TIpGXks23yaDXsTqzqsasv684doGecB0FJOYt1ceItNT8rft5LsT6aSvWQy1o3/RNe0Cj9mTVItEivAsGHDWLNmDQD79++nTZs2bqd+J06c6Nbo/JtvvgHgwIEDBS6BNpvNdOnSpdwN2IUQle/Y2Uvk5btX1Dl4Or2KoqnedLsVLSPJbZ2WerpCj6mmncG2479gt4KuYj+6EceJLRV6zJqmWpwKBhg4cCDvvvsumqbxww8/MGzYMFatWuV6vKhTwYqiuLrZXM9ms8lpYCFqoCb1a2E0KKia7lrXONS/CiOqvhSzN4a6zd2SqbFhuwo9ppp2ttB15jZ9K/S4NUm1mbH6+fnRtm1bdu/ezS+//FKq08Dg7HCzb98+t3U2m43Dhw8TERFREaEKISpQSKAPvxvcGh8v5+f+TuEhDOnRpIqjqr58Bk7C2KgDePlhan4HXn3GV+jxTA3bgeKeOkyNOlToMYui6xpZBzeSsPg5zrz7MAmLnyPr4EZ03XOnprOzsxkxYgQJCQml3qbazFjBeTr4L3/5CxEREZhMpQtt6tSpPPPMM3Ts2JEOHTpgt9t56623aNGiBd26davgiIUQFaF/50b0imiAzaHi520ueYPbmCGwHr7Dn6u84wWE4n33FGy7v0N35GNpPwhTsy6VdvyrdF0j+b/zyDv9K7o9HwBbzmXSVv2dnCPbqDf2ORSlfHPHX3/9lVdeeYUzZ86UabtqlVjvuusupk2bxlNPPVXgsYkTJ7p95+rj48OXX37JHXfcwZw5c5gxYwaXL1/G4XDQr18/3n//fTkVLEQNZjYZMJuqzUk1cR1z826Ym1ftxCX70Ga3pHqVbs8n7/Sv5Bzagn9E+U5Pf/3117z66qs8//zzZdpO0XVdL/lpt76LF7PRtNIPRd26tUhNzarAiGouGZviyfgUT8anaLfq2NStW6vM2yQsfg7bhVNFPm6pH07YI3PLE5bLwIED+eSTTwq9zqcw8nFQCCFEjePIuljs42pWWiVFUpAkViGEEDWOqVZIsY8ba9WppEgKksQqhBCixgmMikExF171STF7ERRV9q40niKJVQghRI3j36EPPs07FUiuitkLn+ad8OvQu4oiq2ZXBQshhBCloSgG6o19jpxDW8jYvgI1Kw1jrToERcXg16F3uW+1ud66devK9PxKTawPPPAAv/vd7xg+fLhrXW5uLnfddRc2m40VK1YUuOpq/PjxXLhwAV9fX9e6OnXqsHjxYsBZ/nD+/PkkJydjMpmIjIzkueeecyvgL4S4fegOG1p6AoagBiiWiulwpeVeRk06hiE4DGPthgVjsOWByYyOkV3HUjiflkPH8BDCGwYWeK7doZV4W5Gen4Pt4E+k2C+jNuyMqUknj7wO3ZaLI+EgBr9gjPVaFvo4ihHF7IWu2tEuX8AQUK/adNFRFAP+EX3LfVuNp1VqYh0zZgwrVqxwS6w//vgjUVFRHDx4sMjt3nrrLaKiogqsj4uLY/LkycydO5devXqhaRofffQREyZM4JtvvsHLS7ouCHE7cSQdI+/H9yA/B8ze+AyahKlJ51Jtazu6AfvRDSgWX7y6xmKs36rwYyQeJm/1O6DaAfCKGoelUzTgTKh56z5EPfcrePnyleU3bD3rrAK0YssZHovtQI929QBITs9l0YpDnE7KokmoP3+MaU99wyV0uxVjvXC3GVfuqvloqaexAez/Ge+7J2Nu0eMmR8lJvZRI3vJZ6PnZAJiadkXPz0a7dB5Dk04o6DjifgGDEVN4D9Rz+9GtWSjetfC+e7KzApMoVKV+xzps2DD27NlDRkaGa93y5csZM2bMTe3vo48+4r777nOVPzQYDEycOBFvb29++OEHj8QshKg58rd+7kyqAHZrqTu9OM7sJX/jErSUU6gJB52JzFr4/aL5u5a6kipA/u5l6I4rlX9+XYV6bh+gk53nYNvZa3XMdWDNjnjX8sc/HOV0kvMY51KySFr2Lrnf/Jm85TPIXfoa+pXXoV48V6Cwvu3Aj+Tv+A+2X1ehW7OLfF26rmM7/DN5P/7NGed1xRRsv65yJVUAx9k9qBeOo+dno57YguPEVtA1UO04jm9BvzIeujWL/ErooFOTVWpi9fPzY9CgQaxevRqA5ORkTp8+TZ8+fYrd7pVXXnHrbPPBBx8AhXe2AejevXuxM2AhxK1Jy0p1W9Zz0tE1tYhnX+M4u/eGFfmoiYcLf/LVxO16rg1UZwJVL55zrVbQubH2m+G6v7inL2S6/t/KdIE2WpxrWbt4DtuRDc79ePnBDXvSUk5i2/c9+du/Jnf5DHStYCMSANueZeRv/heOM7ux7f4W67q/X/c6cgt/faWgXU6+6W1vB5V+VfDo0aNZuXIlACtWrGDkyJGu5uZFeeutt1i2bJnr3+OPPw4U3dnGbrcXWCeEuPWZW3R3WzY164ZiKP7vC4AhqH4h6xoUfoy2/d2P0bzbleQHpkbtXev9DDZ6+V6rDGRQFKKjmrqW2zSu7fp/gCGvwHH03EvO7fxDMEfcfV1gJriuYJ6WkYSaUPiHAPtx93ZujrP7XDNh5+u4LmEXe7GPe2I3Ne9azHNFpV8V3L17d1JTU0lKSmL58uUsWLDgpvd1tbPNoEGD3Nbv3buX8eMrtsODEKL68er1IIpvoPPCorrN8eoaW6rtzO0H4Ug8jJpwEAxGLJ2iMYYU3lHHEjkUxa82jviDGIPDMLe/69p+OtyDnpeFPW4bil9txvfozx25dTiflkNEi2DC6l5rf/f7YW35dM0xjsdnoDeIQLfuRbFdmQ0rBszh164r8e71IObWfahlyCH9yG7sh/7nHpSp8EYFim8g+vWzeIs3mJzXnpiadsZnxPM44raj+AdjCA4jf9sX6FmpGBt1wBgWgeP4ZjBZsHQcippyEjX5BMZ6LfG6Y3SpxvV2VSW324waNYoPPviAwMBAmjS5+XZQjz32GA888AA9e/akd+/e6LrOBx98gNVqZdiwYR6MWAhREygmy0390VfMXvhGP4uWfRHF5IXiXXz/V3N4lFvic+3HYMCrx1i8eox1rYsEIsMLVgmqXcuLJ8de+ypLvdQE+/7V6HYr5nYDClyla6zTFL+6tcg21cVxcofrO09jw3YYG7QtNE6vHr9xXmhlt4JiwCvqPhTjtT/7pobt3C5CMjXtAqrdddWvV6drf0fNLQu+XlG4KinCn5yczMCBA5kxYwajRo0CnEWO09PT3TrSXJ153ni7DcCnn35KQEAAR44cYf78+Zw/fx5VVenWrdtN3W4jRfg9R8ameDI+xZPxKdrVsdGt2TjO7kXx8sfYJLLY0926LRc1OQ5D7TAM/tXzNsSbKcJfnUl3mysksXqOjE3xZHyKJ+NTtFt1bG61xColDYUQQggPksQqhBBCeJAkViGEEMKDJLEKIYQQHiSJVQghhPCgGtE2bvXq1SxatAiHw4Gu68TGxvLoo48CzlrDH330EaqqYjAYGDp0KI899hgmU414aUIIIW4x1T77JCcnM2fOHJYuXUrt2rXJyclh/PjxNG/enMuXL7NkyRIWLlxIkyZNyM7O5sUXX2T69OnMnDmzqkMXQghxG6r2p4IvXbqE3W7HarUCzkL+s2fPpmXLlixYsIBXXnnFVb3J39+fGTNmsHLlShITE6sybCGEELepaj9jbdu2LYMGDeLuu++mXbt2REVFERMTQ61atUhMTCzQ3SYwMJCWLVty6NAhGjVqVEVRCyFuFykZefzz+yOcTLxMeKNAHh7ejtCgimmwLmqGaj9jBXj99ddZt24dDzzwAOfPn2fcuHH88ssvAKhqwZZQdrvdrTSiEEJUlH9+f4Tj8Rmoms7x+Az++f2Rqg5JVLFqP2Ndv349ubm5REdHM2bMGMaMGcPXX3/Nd999R5MmTdi7dy99+/Z1PT89PZ34+Hjat29fzF6FEMIzTiZeLnZZ3H6q/YzV29ubv/zlLyQkJACg6zpHjhyhXbt2/OlPf2LmzJnEx8cDkJOTwyuvvEJ0dLScBhZCVIrwRoHFLovbT7Wfsfbs2ZMnnniCSZMmuRqY9+3blylTpmCxWDAajTz11FPYbDZUVWX48OFMmjSpiqMWQtwuHh7ersB3rOL2Jt1trpDuNp4jY1M8GZ/iyfgU7VYdG+luI4QQQogiSWIVQgghPEgSqxBCCOFBkliFEEIID5LEKoQQQniQJFYhhBDCg6rFfawOh4N//OMfLF++HEVRUFWVe++9l8cee4wFCxbw5ZdfUqdOHbdt/v73v9OgQQPS0tKYPXs2+/btw8fHh9DQUJ555hmpvCSEEKJKVIvE+vrrr5OWlsZXX31FQEAA2dnZTJkyhVq1nPc23X///UydOrXAdlarlQkTJjBmzBjmzZuHoihs2bKFhx9+mM8//5wWLVpU9ksRQghxm6vyU8EXLlxg+fLlzJ49m4CAAMDZ/m369OkFZqk3WrVqFSEhITzyyCOuovu9e/dm9OjRfPTRRxUeuxBCVDdaZgq5K2aR9Y9HyF0xCy0zpapDuu1U+Yx1//79hIeHExh4Q73N8HDCw8M5fvw4X375JWvXrnU9FhYWxsKFCzlw4AAdO3YssM/u3bvz9ttvV3jsQghR3Vg3LEZNOgaAmnQM64bF+Ma8VMVR3V6qPLECbi3eVq9ezQcffICmaVgsFgYMGFDkqeCr38feSNrGCSFuV+qFuGKXRcWr8lPBERERnDx5kuzsbACGDh3KsmXL+OCDD7h06VKx20ZGRrJv374C6/fu3UtERESFxCuEENWZsX7LYpdFxavyxNqwYUNGjhzJCy+8QGZmJuC8Snj9+vUYDMWHFx0dTV5eHh9++CFXewls3ryZpUuX8sgjj1R47EIIUd14938EY4M2oBgxNmiDd3/5W1jZqkV3G03TWLJkCStWrEBVVXJycoiKimLixImsXLmy0NttXnjhBXr16sWlS5eYO3cue/bsQVEUGjZsyLPPPlvm222ku43nyNgUT8aneDI+RbtVx+ZW625TLRJrdSCJ1XNkbIon41M8GZ+i3apjc6sl1mpx8VJ1YDCU/WKnm9nmdiFjUzwZn+LJ+BRNxqb6kxmrEEII4UFVfvGSEEIIcSuRxCqEEEJ4kCRWIYQQwoMksQohhBAeJIlVCCGE8CBJrEIIIYQHSWIVQgghPEgSqxBCCOFBkliFEEIID5LEWkYrVqwgOjqawYMH89lnn1V1ONXCggULGD58OMOHD2fu3LkAbN26lZiYGAYPHsw777xTxRFWvTlz5vDiiy8CcOTIEUaPHs2QIUOYNm0aDoejiqOrOuvWrWP06NEMGzaMt956C5D3zvWWLVvm+t2aM2cOIO+fGkEXpXbhwgX9rrvu0i9duqTn5OToMTEx+okTJ6o6rCq1ZcsW/b777tPz8/N1m82mT5gwQV+xYoXev39/ney7BwAACaZJREFU/dy5c7rdbtcffvhhff369VUdapXZunWrHhUVpb/wwgu6ruv68OHD9b179+q6rusvvfSS/tlnn1VleFXm3Llzep8+ffSkpCTdZrPpDzzwgL5+/Xp571yRm5urd+/eXb948aJut9v1sWPH6lu2bJH3Tw0gM9Yy2Lp1Kz179iQoKAhfX1+GDBnC6tWrqzqsKlW3bl1efPFFLBYLZrOZ8PBwzpw5Q9OmTWncuDEmk4mYmJjbdpwyMjJ45513mDRpEgCJiYlYrVY6d+4MwOjRo2/bsfnpp5+Ijo6mfv36mM1m3nnnHXx8fOS9c4WqqmiaRl5eHg6HA4fDgclkkvdPDSDdbcogJSWFunXrupZDQ0PZv39/FUZU9Vq1auX6/5kzZ/jhhx/43e9+V2CckpOTqyK8Kjd9+nSefvppkpKSgILvobp16962Y3P27FnMZjOTJk0iKSmJAQMG0KpVK3nvXOHv789TTz3FsGHD8PHxoXv37pjNZnn/1AAyYy0DTdNQlGstm3Rdd1u+nZ04cYKHH36Y559/nsaNG8s4Af/5z39o0KABd955p2udvIeuUVWVbdu2MXPmTL766iv2799PfHy8jM8VR48e5ZtvvuHnn39m06ZNGAwGtmzZIuNTA8iMtQzq16/Prl27XMupqamEhoZWYUTVw+7du3nyySd5+eWXGT58ODt27CA1NdX1+O06TqtWrSI1NZXY2FguX75Mbm4uiqK4jU1aWtptOTYAderU4c477yQ4OBiAu+++m9WrV2M0Gl3PuV3fOwCbN2/mzjvvJCQkBHCe9l28eLG8f2oAmbGWQa9evdi2bRvp6enk5eXx448/0q9fv6oOq0olJSUxZcoU5s+fz/DhwwHo1KkTp0+f5uzZs6iqysqVK2/LcVqyZAkrV65k2bJlPPnkkwwcOJBZs2bh5eXF7t27AedVn7fj2ADcddddbN68mczMTFRVZdOmTQwdOlTeO1e0bduWrVu3kpubi67rrFu3jh49esj7pwaQGWsZ1KtXj6effpoJEyZgt9sZO3YskZGRVR1WlVq8eDH5+fnMnj3bte7+++9n9uzZTJ06lfz8fPr378/QoUOrMMrqZf78+bzyyitkZ2fToUMHJkyYUNUhVYlOnTrx6KOP8tvf/ha73U7v3r154IEHaNGihbx3gD59+nD48GFGjx6N2WymY8eOTJw4kXvuuUfeP9Wcouu6XtVBCCGEELcKORUshBBCeJAkViGEEMKDJLH+f3t3G9LUF8cB/GvWXG4mDAqk5hBzoyBp05FmEG09kOxFYVhRSi2soAdoqCtlRKzBYkWyQQkZhSWsohoVWUGRviktSkUMFqgNgwgMUwsZaP9XXrybz97Kv30/cOHu3HPv7+gLv9xzdz1EREQSYrASERFJiMFKREQkIQYr0QgFBQXQ6XSjbjdv3gQAmEwmXLp0CQDg8/mwadOmKV2/vLx8zOO/fv1CIBBAd3f3mH10Oh127dqFoaGhqGMjx/Y7NDQ0QKfT4cuXL7+tBtH/Hd9jJYpgsViEJd5GUiqVUW1WqxV79uyRrPa7d+9gt9vx/Pnzcfu9f/8e1dXV2Ldvn2S1iUgaDFaiCHK5XPSPzsejUCigUCgkqz3Z18rVajUqKipgNpuhVqslq09EM8epYKIZiJwK7ujogNVqxerVq2EymRAIBLBy5Uo0NDQIffr7+1FaWgq9Xo81a9bA5XJhcHAQXV1dwt2v2WyGz+cbs+7BgwexZMkSlJeXjxnGo03bRraZTCbU1NTg0KFDSE9Ph9lsxosXL/Ds2TNs3rwZer0eRUVF+Pbtm+jaT58+hclkQnp6Og4fPoyvX78Kx8LhMNxuN9atWweDwYC9e/eiqalJ9DsrKCjA8ePHYTAY/vnFzGnuYbASSeTnz5/Yv38/ZDIZbt++DafTCa/Xi8HBQVG/J0+eQKPR4MGDBzh58iRu3LiBhw8fIikpSXg+eufOHVit1jFrxcXFweVyobGxEX6/f0bjPn/+PLZu3YpHjx5Bp9OhuLgYVVVVuHDhAi5fvozm5mZcvXpVdE51dTVcLhdu3bqFvr4+HDhwQAj40tJSvHnzBhUVFbh79y6ysrJQWFiIjo4O4fzGxkao1Wrcv38fO3bsmNH4iWYbBitRhEAgAL1eL9rG+8LRsNraWvT29sLj8UCr1SInJwcOhyOqn16vx5EjR6BWq7F9+3ZotVq0trYiNjYWiYmJAACVSjXhFLPRaMTu3bvh8XiE9V6nw2QyYdu2bUhOTkZ+fj5+/PgBm82GVatWISsrC2vXrsXHjx9F55w+fRrZ2dlYsWIFzp07h2AwiFevXuHTp0+ora2F2+1GZmYmUlJScPToUWRkZODatWvC+TExMTh27JiwqDnRXMJnrEQRNm7cCJvNJmqbzHPUtrY2pKamIiEhQWjLyMiI6peSkiL6nJiYiIGBgWmNtbi4GHV1dXA4HKiqqprWNTQajbC/cOFCAEBycrLQJpfL0dPTIzrHYDAI+8uWLYNKpUIwGMT3798BAPn5+aL+4XAY4XBY+Lx48WLI5fJpjZdotmOwEkVQKpWisJms2NjYUV+BiTRvXvRE0XTXwlAoFHA6nbBarbh3796E/SOnpQFg/vzoPwOjjXG840NDQ5DJZFiwYAEAwO/3RwWnTCYT9hmqNJdxKphIIjqdDu3t7ejr6xPampubp3SNmJiYKdfNyclBXl4e3G43+vv7hfbhkBvZ1tnZOeXrj6atrU3Yb29vR09PD9LS0pCWlgYA6O7uhkajEbbr169P+AoR0VzBYCWSiMViwaJFi2C32xEMBvH69Ws4nU4Akw/M4SnnDx8+iAJ6IqdOnYJcLhemYgFAq9UiPj4elZWVCIVCqK+vFz3nnAmHw4G3b9+ipaUFJSUlyMzMhNFohEajQW5uLhwOB+rq6hAKhXDx4kX4/X6kpqZKUptotmOwEkkkLi4OV65cQW9vL/Ly8lBWViY8axy+e5zI8uXLsWXLFpw4cQJer3fStRMSEnDmzBlRm1KphMfjQWtrK3Jzc+H1emG32yf/A42jqKgINpsNhYWFWLp0qWisZ8+exfr161FWVgaLxYL6+nr4fD5kZ2dLUptotuNC50QS+fz5M0KhkChAmpqasHPnTrx8+RJJSUl/cXRE9KfwjpVIIgMDA7BaraipqUFXVxdaWlrgdrthNBoZqkT/EN6xEkno8ePHqKysRGdnJ+Lj47FhwwaUlJRApVL97aER0R/CYCUiIpIQp4KJiIgkxGAlIiKSEIOViIhIQgxWIiIiCTFYiYiIJMRgJSIiktB/h3X5OMuGwM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52196" b="5280"/>
          <a:stretch/>
        </p:blipFill>
        <p:spPr>
          <a:xfrm>
            <a:off x="321287" y="4463415"/>
            <a:ext cx="2319830" cy="20859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1759" t="21183" r="9840" b="8102"/>
          <a:stretch/>
        </p:blipFill>
        <p:spPr>
          <a:xfrm>
            <a:off x="321287" y="3086183"/>
            <a:ext cx="2454648" cy="12305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13327" b="15245"/>
          <a:stretch/>
        </p:blipFill>
        <p:spPr>
          <a:xfrm>
            <a:off x="106018" y="1812579"/>
            <a:ext cx="2857500" cy="1143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13075" y="2207767"/>
            <a:ext cx="6096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plot-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Was chosen to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distribution of the point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graph- Was chosen to depict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trends among different variables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graph – to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 the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 of 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cxnSp>
        <p:nvCxnSpPr>
          <p:cNvPr id="20" name="Straight Arrow Connector 19"/>
          <p:cNvCxnSpPr>
            <a:stCxn id="17" idx="3"/>
          </p:cNvCxnSpPr>
          <p:nvPr/>
        </p:nvCxnSpPr>
        <p:spPr>
          <a:xfrm flipV="1">
            <a:off x="2963518" y="2384079"/>
            <a:ext cx="1416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07358" y="3701482"/>
            <a:ext cx="76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641117" y="5246370"/>
            <a:ext cx="404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4280" y="1380965"/>
            <a:ext cx="9745589" cy="52375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loaded using the into IBM cloud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Connected to the database using username, host, password ‘</a:t>
            </a:r>
            <a:r>
              <a:rPr lang="en-ZA" b="1" dirty="0" smtClean="0"/>
              <a:t>%</a:t>
            </a:r>
            <a:r>
              <a:rPr lang="en-ZA" b="1" dirty="0" err="1"/>
              <a:t>sql</a:t>
            </a:r>
            <a:r>
              <a:rPr lang="en-ZA" b="1" dirty="0"/>
              <a:t> ibm_db_sa</a:t>
            </a:r>
            <a:r>
              <a:rPr lang="en-ZA" b="1" dirty="0" smtClean="0"/>
              <a:t>://()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1000" dirty="0">
                <a:solidFill>
                  <a:schemeClr val="accent3">
                    <a:lumMod val="25000"/>
                  </a:schemeClr>
                </a:solidFill>
              </a:rPr>
              <a:t>names of </a:t>
            </a:r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</a:rPr>
              <a:t>distinct </a:t>
            </a:r>
            <a:r>
              <a:rPr lang="en-US" sz="1000" dirty="0">
                <a:solidFill>
                  <a:schemeClr val="accent3">
                    <a:lumMod val="25000"/>
                  </a:schemeClr>
                </a:solidFill>
              </a:rPr>
              <a:t>launch sites in the space mission</a:t>
            </a:r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</a:rPr>
              <a:t>Five Launch sites which have a string of ‘CCA’</a:t>
            </a:r>
            <a:endParaRPr lang="en-US" sz="1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</a:rPr>
              <a:t>Sum of payload </a:t>
            </a:r>
            <a:r>
              <a:rPr lang="en-US" sz="1000" dirty="0">
                <a:solidFill>
                  <a:schemeClr val="accent3">
                    <a:lumMod val="25000"/>
                  </a:schemeClr>
                </a:solidFill>
              </a:rPr>
              <a:t>mass carried by boosters launched by NASA (CRS</a:t>
            </a:r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</a:rPr>
              <a:t>)</a:t>
            </a:r>
            <a:endParaRPr lang="en-US" sz="1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</a:rPr>
              <a:t>The average payload mass carried by booster version F9 </a:t>
            </a:r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</a:rPr>
              <a:t>v1.1</a:t>
            </a:r>
            <a:endParaRPr lang="en-US" sz="1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</a:rPr>
              <a:t>The data when for first successful landing outcome in ground pad </a:t>
            </a:r>
          </a:p>
          <a:p>
            <a:r>
              <a:rPr lang="en-US" sz="1000" dirty="0"/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/>
              <a:t>List the total number of successful and failure mission outcomes</a:t>
            </a:r>
          </a:p>
          <a:p>
            <a:r>
              <a:rPr lang="en-US" sz="1000" dirty="0" smtClean="0">
                <a:solidFill>
                  <a:schemeClr val="accent3">
                    <a:lumMod val="25000"/>
                  </a:schemeClr>
                </a:solidFill>
              </a:rPr>
              <a:t>.</a:t>
            </a:r>
            <a:r>
              <a:rPr lang="en-US" sz="1000" dirty="0" smtClean="0"/>
              <a:t>List </a:t>
            </a:r>
            <a:r>
              <a:rPr lang="en-US" sz="1000" dirty="0"/>
              <a:t>the names of the booster_versions which have carried the maximum payload mass. Use a subquery</a:t>
            </a:r>
          </a:p>
          <a:p>
            <a:r>
              <a:rPr lang="en-US" sz="1000" dirty="0"/>
              <a:t>List the failed landing_outcomes in drone ship, their booster versions, and launch site names for in year </a:t>
            </a:r>
            <a:r>
              <a:rPr lang="en-US" sz="1000" dirty="0" smtClean="0"/>
              <a:t>2015</a:t>
            </a:r>
            <a:endParaRPr lang="en-US" sz="1000" dirty="0"/>
          </a:p>
          <a:p>
            <a:r>
              <a:rPr lang="en-US" sz="1000" dirty="0"/>
              <a:t>Rank the count of landing outcomes (such as Failure (drone ship) or Success (ground pad)) between the date 2010-06-04 and 2017-03-20, in descending </a:t>
            </a:r>
            <a:r>
              <a:rPr lang="en-US" sz="1000" dirty="0" smtClean="0"/>
              <a:t>order</a:t>
            </a:r>
            <a:endParaRPr lang="en-US" sz="1000" dirty="0" smtClean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9472863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were marked 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added map objects such as markers, circles, lines 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 or failure of launches for each site on the folium map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eature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(failure or success)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assigned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0 and 1.i.e.,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failure, and 1 for success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sites that have relatively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success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 was marked.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a launch site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different places was computed such as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aunch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 near railways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Highways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coastlines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14561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built 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pie charts and scatter plots were used to deduce information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3447" r="5080" b="12968"/>
          <a:stretch/>
        </p:blipFill>
        <p:spPr>
          <a:xfrm>
            <a:off x="6223000" y="1549161"/>
            <a:ext cx="5181600" cy="29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8143" y="1428592"/>
            <a:ext cx="4648657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using numpy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ransformed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data, split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Train and Test 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 hyperparameters for different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rain various ML models using GridSearchCV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accuracy using confusion metrics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for Classification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121" y="1428592"/>
            <a:ext cx="6695412" cy="45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AutoShape 2" descr="data:image/png;base64,iVBORw0KGgoAAAANSUhEUgAAAcwAAADZCAYAAACttwAaAAAABHNCSVQICAgIfAhkiAAAAAlwSFlzAAALEgAACxIB0t1+/AAAADh0RVh0U29mdHdhcmUAbWF0cGxvdGxpYiB2ZXJzaW9uMy4xLjEsIGh0dHA6Ly9tYXRwbG90bGliLm9yZy8QZhcZAAAgAElEQVR4nOzdd3gU1frA8e9sTYNQEnrvTZpIaNJLDAklgKAI+LOAClJUlOJFhYsIgg3BctV7vV4RFJAOUhWEgBTpvSekEhLSs+38/lizsKSwQGjyfp7HR+bMzDnv7G72nXPmzKymlFIIIYQQokC6ux2AEEIIcT+QhCmEEEJ4QBKmEEII4QFJmEIIIYQHJGEKIYQQHpCEKYQQQnhAEqa4rqioKOrWrUvPnj1d//Xo0YOFCxcCsHjxYoYNG3bdet58800OHjx4Q20fOXKEzp07Ex4eTlRUlNu6QYMG0bFjR7e4evbs6Vq3Zs0a4uLiGDBgwHXb6dixIwcOHMhz3TPPPMOlS5dylS9evJiGDRty/Phxt/Jhw4axePFiTw+xQFFRUTRp0qRQ6srh6ft1r9Trqc8++4z27dszfvx4t/IdO3YQGhp6l6Jyyvk85uXUqVMMHTqUsLAwwsLCeOqpp9i1axeA2+c3MjKSl19++Y7FLHIz3O0AxP3By8uLpUuXupbj4uIIDQ2lQYMGHtexbds2+vfvf0PtbtiwgaCgIKZOnZrn+tdff53g4OB89y9dujTz58+/oTavtXXr1nzXKaV49dVXWbhwIWaz+ZbaEbdm4cKFzJw5k2bNmt3tUG7IyJEjGT16NF26dAFg586dDBs2jA0bNrh9fqOjozlz5szdDPWBJz1McVNKly5N5cqVOXv2rFt5bGwsL7zwAmFhYYSGhvLVV18B8OGHHxIfH89rr73Gvn37ctU3Z84cQkJCCAsLY+TIkSQkJLBs2TJ++OEHNmzYwKuvvnpTcV7dQ8vMzOT111+nW7du9O3bl3HjxjFu3DjXtgsWLCA8PJz27dvz4YcfArh6K0OGDCEmJiZX/S1btiQgIIDp06fn2f61Pdec5aioKDp16sSkSZMIDw+nZ8+ebNiwgaFDh9K5c2dGjx6Nw+EAwOFwMHHiRHr16kXfvn3Zu3evq77PPvuM3r1707NnT1566SXi4uIAZ49mxIgRhISE8N133+WKKyEhgWeffZawsDBeeOEFEhISiI6OpmnTpqSmpgLOk4Fu3bpx9OjRXPt/8cUXBAcHExoayvDhw1375Ni7dy8DBw6kX79+tG/fngkTJgBgs9l46623CAsLIzw8nJEjR5Kenp5v+bXy+3yNHj2auLg4Jk6cyKpVq/J8L/KSX5zX9uyvXl68eDEvvvgiw4cPJzQ0lL59+3Lq1CnX6/rSSy8RHBxMSEgI//3vf111bNiwgX79+tGhQwcmTJjgen8TEhLIyMhwbffII4/w0UcfodfrXe3a7XbefPNNzp8/z7PPPgvAnj17ePLJJ+nduzd9+vRh06ZNrvqeeeYZevfuTe/evfnoo488fj3EdSghriMyMlI1btzYrWzPnj3qkUceUdHR0WrRokVq6NChSimlBg4cqL755hullFIpKSkqLCxMrVixQimlVIcOHdT+/ftz1b9w4ULVv39/lZ6erpRS6pNPPlHPPPOM69/vvPNOnnE99dRTqkOHDqpHjx6u/3799VfXutWrV7vFPnPmTPXKK68ou92uUlNTVVhYmHrjjTdcsU2ePFkppVR8fLxq0KCBio6OVkopVatWLZWYmJir/ZzjjouLUy1atFAbN25USik1dOhQtWjRojyPOWc5MjJS1apVS61fv14ppdSkSZNUhw4dVGpqqsrKylKtW7dWu3fvdm23cuVKpZRSW7ZsUW3btlXZ2dnq559/VqNHj1ZWq1UppdT8+fPVc8895zr+8ePH5/m6LVq0SDVu3FidPXtWKaXUrFmz1KhRo5RSSr344ovqf//7n1JKqW3btqnHH3881/7r169XXbt2VcnJyUoppd599101d+5ct8/BmDFj1Pbt25VSSqWlpamgoCB14MABtXPnThUcHKwcDodSSqkZM2ao3bt351t+rZv5fG3fvl117949z9civziv/cxfvbxo0SL18MMPq5iYGKWUUpMnT1avv/66Ukqp4cOHq+nTp7vi6969uzp79qx66qmn1IsvvqhsNpvKyMhQrVu3Vjt37lRKKbV8+XLVrFkz1bp1azVy5Ej13XffqaSkpFztXn0cycnJqmvXrioyMlIppVRsbKxq27atunDhgvr000/VP/7xD6WUUunp6Wr06NEqJSUlz+MXN0aGZIVHsrKyXNcH7XY7xYsX5/3336ds2bKubTIyMtizZw/ffPMNAEWKFCE8PJzNmzfTvXv3fOvevHkz4eHh+Pj4ADB48GA+//xzLBbLdeO63pDs1X777TfGjx+PTqfDz8+P3r17c+zYMdf6nOtcgYGBBAQEkJiY6HZ8+SlVqhRTp05lwoQJLFu2zKNYAIxGIx07dgSgUqVKNGnSBD8/P1edly9fplSpUhQtWpSQkBAA2rRpA8Dp06fZtGkTBw4coE+fPoCzJ5qZmemqv6ChyVatWlG5cmUA+vbtS9++fQEYOHAg77//PgMHDmTBggU88cQTufaNiIggODgYf39/4Eov/Orrtu+99x6bN2/m888/5/Tp02RnZ5ORkUGdOnXQ6/X069ePNm3a0K1bNxo2bEhKSkqe5Ve72c9XQfKLs1ixYgXuV79+fcqUKQNAvXr1WLduHeC87DB27FhXfCtWrHDtExISgl6vx9vbmypVqpCYmAg4P3ddunRh9+7d7Ny5k0WLFvHZZ5+xYMGCfNvfu3cvCQkJDB8+3FWmaRrHjh3j0UcfZejQocTExNCqVSteffVVihQpclOvj3AnCVN45NprmHlxOByoax5N7HA4sNls191P07Qb2udmGAwGt/h0Ol2u9Tk0Tct1LAXp2LEjwcHBvPHGG271AG71XH0SYDQa3Y7baDTmWfe1cTocDoxGIw6Hg+eee44nn3zSVffly5dd2+WcgORFr9e71ZcTc6tWrcjMzCQiIoJdu3blOdSs1+vd4k5JSSElJcVtm6eeeoratWvz6KOP8thjj7Fv3z6UUhQtWpSlS5eyZ88etm/fzujRo3n22WcZOHBgvuVXx3kzn6+C5Bfnte+/1Wp128/Ly8v176u3NRgMbq9NZGQkxYsXd627dp9Tp07x888/89prr9GqVStatWrFqFGjePrpp/nll1/o1q1bnnHb7XaqV6/OTz/95CqLi4ujRIkSGI1GNmzYQEREBNu3b6dfv37861//uqH5BiJvcg1TFBo/Pz8aNWrE999/D0BqaipLliyhVatWgPOLNq8vt0cffZRFixa5ruN89913PPLII5hMpkKNr127dixatMjVE1uxYoXbl1t+8ov7WuPGjSM+Pp6IiAhXWYkSJVwzg3fs2EFCQsINx52cnOy6PrVx40a8vLyoXLkybdq0YeHChaSlpQHw8ccf8/rrr3tU544dO4iOjgZg/vz5tG3bFnB+kT/55JNMnDiR0NDQPCcytWrVinXr1rnanT17Nv/5z39c61NSUjhw4ACvvfYaXbt2JTY2lvPnz+NwONi0aRNPP/00TZo04eWXX6ZXr14cPHgw3/KrXe/zdaMKirNo0aJYrVZOnjwJwMqVKz2qs2XLlixatMgV35AhQ3Jd579aQEAAP/74o9sM2uTkZOLi4qhXr57btnq93pW4GzduzLlz59i5cyfgnE3erVs34uLimDlzJnPnzqVz585MnDiRGjVqcOLECY9fF5E/6WGKQjVz5kwmT57M4sWLsVgsrkkcAF26dGHs2LG8/fbbrqFFcA4JxsTE0K9fPxwOB5UrV2bmzJmFHtuwYcOYPHkyYWFhFClShJIlS7r1FPITHBzMoEGDmD17NrVq1cp3O7PZzKxZs+jXr5+r7LXXXuPtt99mwYIF1K9fn/r1699w3CVLlmTt2rV89NFHeHt7M3v2bAwGA/369SMuLo7HH38cTdMoW7Ys7733nkd11qpViwkTJnDx4kWqVavG5MmTXet69+7N9OnT853R3K5dO06ePOkarq1RowZTpkxh7dq1ABQtWpShQ4fSu3dvfHx8KF26NE2bNuXcuXP069ePzZs3Exoaio+PD/7+/kyZMoWyZcvmWX6tgj5fBTl16lSu23M2b96cb5wtW7Zk7NixPP/885QoUcLjYf9Jkybx9ttvExYWhlKKYcOGFdiz8/f359tvv2XWrFnMmDEDb29vTCYTw4YNo2XLlm63UtWoUQOz2Uzfvn356aef+OSTT5gxYwbZ2dkopZgxYwYVKlRgyJAhjBs3jtDQUEwmE7Vr177pIWvhTlM3Mu4kxH1s5cqV+Pn50a5dOxwOBy+//DKtW7d2DWkKp5UrV/Lzzz+7ZqAKIZwkYYoHxvHjx5k0aRKZmZlYrVaCgoKYMGFCvtcOH0SDBg3i0qVLzJ071zUpSAjhJAlTCCGE8IBM+hFCCCE8IAlTCCGE8IAkTCGEEMIDclvJfSYxMQ2Ho+DLzsWL+5CUlFHgNn9HctwPjgfxmOH+O+7AwL/XE4akh/k3ZDDor7/R35Ac94PjQTxmeHCP+14hCVMIIYTwgCRMIYQQwgOSMIUQQggPSMIUQgghPCAJUwghhPCAJEwhhBDCA5IwhRBCCA9IwhRCCCE8IAlTCCGE8IAkTCGEEMIDkjCFEEIID0jCFEIIITwgCVMIIYTwgCRMIYQQwgOSMIUQQggPSMIUQgghPGC42wEIcauU3Ybt/F5SY3WoEnXRTN43tP/eExc5FX2ZmhWK0bB6ydsUpRB3j/3iORwp8RjK10Mz+97tcO5bkjDFfU3ZbWQsexdHwmmyAM23BD6930Ln4+/R/ku2nGbZ1rN/LZ2jT7tqdG9Z5TZF+/eUZbFxNiaVcoG+FPUxucrt8aexndmFViQAY602aAZTAbXcXcphxx57HM3kgz6g8t0Op1Bl7/gRy75VzgWjNz6hr6MPrHp3g7pPScIUeUpKzSbiUCx6nUarBmXwM+sAhaY33u3Q3NjO78ORcNq1rNIvYT36G+amPTzaf92uSLfltTsjH4iE6chMwXpsM1izMdZqjc6/TL7bKqXQNC3Pdccjk/l44X4ys20Y9DqeCalDi/plsEXuJ3PNh6AUALbTO/EJfeNKnVlpoNPf8GgAQHqWlYzYFLx0oMsnrqvZYo5hjzyArkQFDNWao+ncr0Q5MlPIXD4NR3IMAIbqLfDu9MINx5Vn29FHcFw8h75c3buSiB0Zl7HsX3OlwJqJZc8yvLuNuuOx/B1IwhS5JKVm89Y3f5CWaQXAumcJ7UwHQTkw1uuEucUANE0j7lIGKyLOcjndQqv6ZWhRP/8v3dvGlp1HmSVXkSMlgeydC3Ekx2Ko0hRTk1A0nT7XF65ed/0v4PudsmaTsWQyKvUiAJaD6/Dt/Ta6Yu7v37HzSfz3l2PEXsqgcbXi/F/tRAyXo9CXr4+x2iMA/LjpJJnZNgBsdgc/bDhB87qlsRza4EqWAPboI9gvRaHzL0PWpi+xnd4Jej2mRt0xN+vtceyb/rzA/A0nsNoclCnhwyuPNyKgWP5J13r8d7J+/cq1bIw+jFfbZ9y3ObTBlSwBbKe2Y6/fCX2Zmh7FpGwWrCcjUKkXMVRt5kqM2bsWY9mz7K+tNLw6PI+xZisPj7SQWDNBOdzjzU6/szH8jdyWhJmWlsasWbPYuXMner2eokWLMm7cOOrXr+/ReoDjx48TFhbGJ598Qrdu3VzlgwYNIjY2Fh8fH1fZ448/zsCBA1mzZg1ffvklNpsNpRQ9e/bkueeeyxVfdHQ0kydP5sKFCyilqF69OpMmTaJkyZLMnj0bgJdffjnXfqdPn2bGjBlcuHABgFq1ajFx4kRKlCiR5+tgs9kYOHAg/fv3Jzw8HIDly5fz2WefYbPZGDJkCAMHDrzRl/e223YwxpUsqxtiaafbA87vRKwHfnF+kVRswvR5e0hOcyang6cvYdDraFan1B2LMzI+DXxqUdyvJCot0Vlo9MJYu43bdkopMtd84PpStCSeA8DUuDthraowf+NJ17ZhrarckdjvJtu5P13JEgBrFtbjWzA373dlG7uDz5YeIiXd+f7WjV2BSjqFFbAe+RUV1B9To8dISnU/YUnLsGK1OfIcidD0RqzHNmM7/YezwG7DsmcphspN0AdWuW7c6VlWV7IEiL2UwZLfz/BcaL1897EcWOu2bD26BUfaJXTFymJqHIrOxx+VcTnXfo7My+ivG5FT5i8fY79wyNne3pV4P/Yq+rK1sOy7qmeHwrJ3RaElTGXJBE1DM3rlvd6ahfXYFlR6ErqAyjgunnOtM9Zpd/36lUKlXkTz8b+nh9LvtEJPmA6Hg+eff56goCCWLFmCwWBg+/btPP/886xcuRJ/f/8C1xcvXhyARYsWERwczIIFC9wSJsA///lPgoKC3Mri4uKYPn06ixcvpnjx4qSnpzNo0CCqVq1Kp06d3LadNGkSvXr1IjQ0FIAvvviCt956i08//TTf44qLi2Pw4MFMnjyZjh07opTiiy++YMSIEcybNy/PfebMmcPZs2fd6vjwww9ZvHgxJpOJAQMGEBQURI0aNTx+fe8E/VVDVhX1l3KtdySc5STVXMkyxx9H4/NMmH+eSOBcbCp1KhWnTuXiNxyP/dIFNLMPOl/nvja7g08W7efgaWdsj1QO5+mHE/Ezg7Vi81zDi+pyrFsPAsCydwWW3T/TpmxtqvYbxJlEBzUrFqNq2aI3HN99J68vQL172cXLWa5kacJKM9Npt/WWI5swNXqMoHqlWbPjvKu8cc0AzCY99kaPYYvc7+rtG2q0ROdfGseBX3I17UiK8ihhJqVku5JljvikzIJ30l2b9hT2qIPO/2KO4dtnMoaaLbEe+83VI9a8/TFUaHDdeMD52cxJls7qHVgPrXeeVF7bs3PYPaqzIEopsrZ+h/XIr4CGsX4nvFo+kWubjJXv44g/9VeJDkOdtmhKYajSFEPlJgW24UiJJ/OXj3AkRYPZF692z2Ks0vSWY/87KPSEuWPHDmJiYhg5ciS6v754W7RowbRp03A4HNddD2C1Wlm+fDnff/89AwYM4Pz581SqVKnAdpOSkrBarWRlZQHg6+vLe++9h9lszrXtxYsXycy88oc2cOBADhw4UGD9P/zwAy1atKBjx44AaJrG888/T4UKFbDZbBgM7i/lnj17OHr0KB06dHCVbdu2jRYtWlCsWDEAunXrxpo1axgxYkSBbd9prRqUYf3uSC6lZHPCVgYFXD1QqS9fjxJeuV/XgKK5z3Z/2nSS1X99oS7bepanutaiY9MKrvVWmx3QWPTbKf48kUDpEj7071iT8gG+qOx0MlbPwhF/GjQN40Pd8GoxgF1H413JEmDnuWwaN2xOj/Y1SUhIdZXbog6SHTEPR2qi84vz6i8su7MHbY85RgXzz9TsmntE4e/KUKkhusCqOBLOAKD5FsdYp63bNoHFvCjmZyI5zYIdHVb06HOGGQDN6BwG7dOuGkV9TBw5l0TlMn48FuQcjtSXqo5v/+nYzu1FVyQA/V8JyFCxIdbDG680pDOgL5d/D/Fq5QJ9KV3Ch7hLGa6yprUCC9zH1DiUrPWfug0P53AknseedAFD2dp4h4zFemwzmskXU8Nu+fbcrqXlSsg4r80aTBjrdcR68EoP1/RQt9zb3gBHSjypF3ZiPbTBVWY98AuG8vUxVGro3CY5BlvsiauSJYADLJl4dR7uUTvZ2+c7kyVAdjpZGz4jS29AV7QU5lZPYfBwqPrvqNAT5uHDh6lTp44rGeZo166dR+sBfvvtN8qVK0fVqlXp3LkzCxYsYOzYsa71b775pmtI1tfXl3nz5lGnTh06depE586dqVu3LkFBQYSFhVG5cu4L7a+88gpjx45l9uzZtGzZkrZt2xIcHFzgcR05coQWLVq4len1elcv9WppaWlMmzaNzz77jJkzZ7rK4+PjCQy88gdeqlQp9u/fX2C7hWXL/mgOnEqkXIAv3ZpXwtuc/1tf1NfEO880Z9fReAx6HQZDadSBVSiHHUPVZlgPb8Tfkkm3Oi1Ze8yCUlA+wJduQVdOatIyrcRcTGf97ii3utfsOE/HphW4lJLFl8sPczwyGV8vA+lZzi/jhOQsYhP38d4LLbEeXOdMlgBKYd2/BmOt1iSlup+5A66hQUfqRSwHfsGRkYz9/D7365k6Azhsufa1/5U4/i7s8aexHv8dzeyLsX4ndD7F3NZrOgM+PSZiO/cn2LIxVGmKZvJx20av0zE8/CH+t/Y4sYkZHC7amqapvzlX6vSYm/VybRccVIngoEpkZFn596oj7D2ZSLmSPgwKrk31eh3c6jVUboy5zWBn0jR6YW7aE51f3pc0rqXTNF59vBE/bzlDUlo2dSsVJyPbyuxF+3moeknaNSqXa3KSserD6Pr+E3vUQWxn/8Qec/SqCg1o3s4RBUP5ehjKe5a4AZTDhu3sHlRmCvpKjZyfNQC9CVND53eJueUT6MvWck76KV8PQ7m6Htfv1pYtm8y1s7FHHSSd3NfY7ZciMVRqSNbmb7Ae3Zx3JXrPh1XtOcnSVWAFuxXHxXNkrf0E34Ef3HOT/+6UQk+YOp0uz16dp+vBORybk4hCQkJ47bXXGDVqFCaT803Pa0gW4J133uGll17i999/5/fff+fxxx9n5syZdO3a1W27tm3bsnnzZnbs2EFERATvv/8+K1euZO7cufnGpGmaq/3reeeddxg2bBgBAQFu5Q6Hw+0PuqDZh4VpzY7z/Ljpr+t0xxI4FZ3Cq/0bF7iPr5eRdo3L/7VUFuo+iiMrlfQfxoLV2YsP4RDte79KZtHKlCvpy47DcSRczkKnwart57HZcyc23V+Tan5Yf4LjkckArmSZ4+LlLGIuplMiJSHX/o6UBJrWqsPPW8646jfodTStFYjDmk3GsndR6bmHkQF0ZWri/egQMtfOxpF0wVWuL1enwNfifmKPO0nGsmmgnL1p68nt+Pab6roO5bgcCwp0xcq4Ju7kp3o5f956OmebdtgvdcZx8Tz6cnXQ+eW+X3Xhr6fYdcz5np2PT2PuzweZ8WJLtyF+AFO9jpjqdbyp4wso5s3zYfUIDCzC+E+3cPCM873+88RF0jOtec5w1hcv7/yv4kNkrpiBykgGTcPUrDc6ryK5tk9KzWb74VgMeh0t6pTEK+EwKIWhUiM0g8l5TXzVLOzRR5w7GLwwtXoKDYWhcmN0RZwnxZqmYazaDKo2A5yjKTGJGZTxU9i3z8N+4RC6gMp4tR6Ezr90vsdsPboZe9TBv5Zy95Qt+1Zh2b0M7HlMgAMwemFq6Hnv1lCpEdYDsXmuU1mpOJKi/3a33niq0BNmgwYNmDdvXq5k8MEHH9CqVavrrq9ZsyZbtmzh0KFD/Pe//0UpRUpKCuvWraN79+75tvvrr7+SkZFBSEgIffr0oU+fPvz4448sXLjQLWEmJyczd+5cJkyYQNu2bWnbti0vvfQSbdq04dKlvL9oc47r4MGDbmUOh4ORI0fy9ttvu5JjWloaERERHD9+nNmzZxMTE8P27dsxGAyUKVOGXbt2ufZPSEigVKnbN0kmI8vG2dgUtux3P2M8dOYSv+29QOUyRahS5so1u6TUbHYdjcfbbOCRuqUwG92Hm+xRB13JMod//J+UrvUQH/64jwOnE68bU1iz0tiij3AmJvdEixx6ncZb3/xB86K+PHF1CGZfDOXqUtrkzetPNmH9rkiUgi7NKlKmhA9ZZw/mmywBDGVqovMvg1fn4WT//i32xPMYKjTAq+WT1437fmE99rsrWQKo1ATsFw6hr9iQrA2fYTvj/PwZKjfBq8twNJ3nXwH6EhXRl6iY7/oTF9zf06TUbBIvZ1GquE8+ezh7T7Zze0HTMFRq7PEEk8tp2a5kmWPbwdgCbwnSFyuH7xPvY48/ja5IQJ5J/1JKFm//eydpmVaM2Ki6ew2lNWc7mm9xNL8AVFYK6nLclZ1sWaikKMyPPp1v28fOJzHn54OkZVp5uuhWmhicQ6b2qINkrp+Lb5938t3XkRKfq0zzLQ4GkzOOfGa96ss3wFCtmTOJXzPKUBBz876g6bBH7kfZbaiUq47V5J1rNvWDpNATZrNmzShZsiSffvopL730Enq9ni1btrB48WIGDx5MyZIlC1y/dOlSWrRowVdfXZkKPnv2bObPn19gwvTy8mLKlCk0bNiQChUqoJTiyJEj1K3rPgxSpEgRNm7cSL169ejVyzmsdPLkSUqWLIm/f/43u/fv35+ePXvy22+/0a5dO5RSzJ07l8TERLeepJ+fH7///rtredy4cTRv3pwePXoQFxfH7NmzuXTpEt7e3qxdu5YpU6bc8GvsiSNnL/HJ4gNkW+x5DOLAt2uOAc5k80TnmsQnZTDl212u3t763ZH8Y0gzt95Bzpnz1XRFAohJTC8wWQYU9aLjwxVo4BWD/54ZZO7Oorr1US5x5eZpk0GHxeZw/R9g++UyOLzaMrBaAgafIpiahLnu26tR3p8a5d3fL51vHu+fyRusFgzVm2Nq7Pz86IuXwydsfL7x3s80cx7JyeyL7eweV7IE50xZ2+mdGGu0JNtiJ+JwLKkZVprXLUXpAhJcQaqX8+dCwpUv72J+Jkr6538tUGWnk75kCuqyszejK14Bn17/QDMWPAIF4GU2YDbpybZcOTnw971+stX0Rgxla+e7fuuBKzPEm5jOupIlgEpPQqUn5b2jI/doytW+W3vcVW9VnfsJrCPxHCo7Pd8n8BiqNMV6cN1VBSZ8er+F7cxusrd+l0+LGqbGITc0zOzaU2/Eq0V/aNEfZckg69evsZ3bg+YXgFebQWiG678/f1eFnjA1TWPu3LlMmzaN0NBQDAYDxYsX58svv3QlloLW//zzz4wZM8atzoEDB/LVV19x6tSpvJoEnBOHRowYwQsvvIDV6vxgPvroowwf7n6hW6/X8+WXX/Lee+/x8ccf4+XlRalSpfj888/R653dmS+++IJvvvnGtc8777xDjx49+Ne//sWMGTOYOXMmdrudevXqMWfOHI9fm9KlSzNmzBgGDwvgp7UAACAASURBVB6M1Wqlb9++NGzY0OP9b8SCTSddXya5B3GuWL87kuCgSvy6N9ptaPR8XBoHT1+iUY0rJwP60jUw1uv016QNhb5sbYx1O6DPyKPiq7RpWJbgoEqk//Q5jr96qOFeO7DrTBxzVKZiKT8GdauNr7eRL5cd4vDZK19Kf2RVoUPj3tSudP3ZtV7lamCo2QrbiW0AaEVL4dNjApq3/x0Z+r4XGOt3xnpyu6unra/UGEOZWlee9HIVR0oCDqWYPm8PZ2Odk6VWRpxlwlMPU6l07qHK6+nXoTqpGRb2n0qkbEkfBgfXyTUcezXriQhXsgTnbFnb6T8w1n70um2ZjXr6ta/OvHUncCiFj9lAn3bVbzjma139OTFpua9350lvxHidIearZ/NG2kpSzHTl2r5WtBSY8j9JMZSri1fnl7Ae3oTZxwfqBaPzKZbnfaL6cvXQTN4Y6zx6U8nyWprJB++uL6Mc9rwnOD1gNKXymD4m7lmJiWk4HAW/ZYGBRRg4abXrtoAcL4c/xOod5zl5zdDZlOeC+H1/NL/84f7Um5F9GtK4pvt1WABHWiLKmo2+eDlX2ZfLDrH9sHPoxqDXaFQjgPRMKw2rB9D1kYrodBqp/37BfUhXp8fv2a/cvqRWbDvL4s1XbmHwMumZNbx1gZOUrj7uhIRU7BfPobLS0JerfUNDjvernOPOoWzZ2CIPopl90ZetjaZpOJJjSV/45pVJT5oenz6TOZ7qw/s//OlWX7vG5RgSfPuv62bvXYnlj5/cysytn8JUv/N198055kspWUQnplO9nL9Hn5HrSU7L5p3/7ORymgU/LZMJxZfjS1ae2xqqBaErXg5j9eboipUtsN6r/z5K6NIYHhhBgDUGzb803u2fR1/as1vLrn2vLUd+xbJ7CcpuxVS/8w09BOJOCAy88ROve9nf/9vkAdWiXmnW7rySAB+pU4omtQKx2h1uCbNGeX/KB/jSrnF5Nu+LJjPb2SutEOhLg2p5z17M69rPc2H1CKpXmoTkTBrVCCAwj6evGGu0+Ov+MSdD9aBcPb/goEokpWXzx+E4ihcxM6BTzRv+InxQJyTk0AxmjFUfdivTFSuDd8hrWA/8glIOTA91Q1+iPLq03EOMnjxurjAYa7R09nz/uganeRfFUK35DdVRoqgXJfK4nelmFfMzM+XZIHYejceg1/Cv0Azdqd9BKZQlwzkL1WHHUPVhvDo85/Fs0cHBtfH3M3Ey6jLVy1ekTJsQvHQ2MJhvafTDVLc9prrtb3p/cWOkh3mf8bSHGRt3mfW7ojh6LokqZYsSHFTJNYnnwOlEdh2NJ7CYNx2bVsDHy5mQLqVkseNIHN4mAy3ql8bLVLjnU8puw7J/NfbY4+hLVcfUKKRQnyJy7dn3g+JWjlspxfTv93A8ynkS5W3WM2FQM8oH3JlftHCkJDifaavpMNZp5/EtJnfrvVbZ6Si7zeOH+xe2++0z/nfrYUrCvM94mjDvpz+qwiLHfXOsNge7j8eTmmGlWe1SFC9y70/qkPf6/vB3S5gyJCvEA85o0NGi3oN7q4AQnsp/CpsQQgghXCRhCiGEEB6QhCmEEEJ4QBKmEEII4QFJmEIIIYQHJGEKIYQQHpCEKYQQQnhAEqYQQgjhAUmYQgghhAckYQohhBAekIQphBBCeEASphBCCOEBSZhCCCGEByRhCiGEEB6QhCmEEEJ4QBKmEEII4QFJmEIIIYQHJGEKIYQQHpCEKYQQQnhAEqYQQgjhAUmYQgghhAcMnmyUlpbGv/71LxISEmjfvj21a9emcuXKtzs2IYQQ4p7hUQ9zwoQJVKxYkbNnzxIQEMDEiRNvd1xCCCHEPcWjhJmcnEzfvn0xGAw0bdoUpdTtjksIIYS4p3h8DfPUqVMAxMbGotPJpU8hhBAPFo8y35tvvsmECRM4fPgwI0eOZPz48bc7LiGEEOKe4tGknwsXLrBgwQLX8qpVq6hXr95tC0oIIYS41xSYMDdt2sSePXtYuXIlf/75JwAOh4MNGzYQEhJyRwIUQggh7gUFJsw6deqQnJyM2WymatWqAGiaRvfu3e9IcEIIIcS9osCEGRgYSO/evXnsscdkoo8QQogHWoEJ84033mDWrFmEhISgaZrrdhJN09iwYcMdCVAIIYS4FxSYMGfNmgXAxo0b70gwQgghxL2qwHHWyMhIhg8fjs1mY9euXbRu3ZouXbqwd+/eOxWfEEKIB0h8fDwjR46kZ8+ehISE8NFHHxEZGUl4ePjdDq3ghPnuu+8SHh6OwWBg2rRpzJgxg//973+unqcQQghRWKxWKy+88AL9+/dn6dKlLFmyhKNHj7J58+a7HRpwnYRpsVjo1KkTSUlJxMbG0rp1a0qXLo3D4bhT8QkhhHhAbNu2jcqVK9O6dWsATCYTEydOdLvvf/v27QwYMICwsDD69+9PXFwcVquVUaNG0atXL8LDwzl69CgAU6ZMoWfPnoSFhREREXHL8Xn04IKIiAhatGgBOO/DTE1NveWGhRBCiKudOHGCWrVquZVVrFgRTdNcy/PmzWPOnDmULFmS999/nxUrVtCgQQOMRiNLliwhIiKC3bt34+fnx+HDh1m6dCknTpxg1apVtGzZ8pbiKzBh1qxZk1dffZWDBw8yZcoU4uPj+eCDD1zJUwgh7iXKYUPTedQPEPcgTdMwGAp+/9599102bNjAqVOn2Lx5M926daNmzZrs2bOHF154ga5du9K3b190Oh1paWkMGTKErl278swzz9xyfAUOyb7xxhv06NGD2bNn07x5c5KSkqhTpw7jxo275YaFEKKw2C9Fkr7oH6R99RzpS/+JIyX+bockbkKdOnVcw6k5Dh06xPvvvw+AUopBgwYRHR1N69atCQ0NRSlFiRIlWLlyJT169GD9+vW8+uqrGI1GFi1axNNPP82BAwcYPHjwLcdXYMLUNI127dpRvXp1Dhw4QEpKCvXr12f37t233LAQQhSWrE3/wpEYCYAj7iRZW769yxGJmxEUFMSJEyfYunUrAJmZmXzwwQc88sgjgPOnJi9fvsywYcNo0qQJmzdvxuFwsHHjRqZNm0ZISAhvvfUWx48f58iRI4wYMYL27dvz9ttvExcXh91uv6X4PBq7GDlyJCkpKQQGBgLORJpzAOL+Z7HaMeh16HTa9Te+y6Li0zAadZQu7nO3Q7lpypqFsmSi8y1+0/tjMLtd13mQKYcNR+J5tzJ7/Om7FI24FQaDgTlz5vD2228zffp0LBYLoaGhtG/fnsWLF1O8eHHatWvHY489hsFgoGHDhsTExPDiiy+yZMkSwsLCMBqNTJo0ibp161KhQgVCQ0MxmUy8/vrr6PX6W4pPUx78GvSTTz7JvHnzbqmhHE888QRPPfWU2/NoMzIy6NChA6tXr6ZEiRIAhIeHU6pUKT7//HPXdosXL+a9996jbNmyrrKAgAC+/vprOnbsiJeXF0ajEZvNRtWqVZk6dSr+/v5u7SulmD17NuvWrUPTNEwmEyNHjqRt27ZERUUxePDgPB/UYLFYmDNnDhs3bkSn02E2mxk9ejStWrXK91j/97//8csvv/Ddd98BMGjQIGJjY/HxufJlnxO/pxIT03A4Cn7LAgOLkJBw/YlZ2VY736w8wq5j8fh5G+nfsQatGpS97n53Q7bFzoc/7eN4ZDIALeuX5rnQem5Jw9PjvpssB9aSvXMh2Czoy9XFu8sINLOvR/s60hLJ2vA59rgTaEUC8Wr/HIaytQs8blvUQayHNoDBhKnhY+gDqxTYxskLl/lx40kSU7JoXrcUfdtXR38PPhbz2mNOXzIFR/wp17K+UmN8gkffjdBuq/vhM361wMAidzuEQuVRD7NcuXLExMS4Jaqb1adPH5YvX+6WMNeuXUtQUJArWR49ehSTycTRo0dztduxY0fee++9POv+8ssvqVChAgBTp07liy++4PXXX3fbZvXq1Rw6dIiff/4Zg8HAmTNneOKJJ1i5cmWBcY8fPx6TycTChQsxm80cO3aMZ555hm+//ZYaNWrk2v7kyZN8+eWXVK5c2a38n//8J0FBQQW2daes/eM8O486r/WkZlj596qj1KtSgmJ+5rscWW5b9ke7kiVAxKE4Wj1UlvpVShRqO9bTO7FHH0EXUBljrTZouls7I72aIy2R7O0/wF/nqPboI1j2rcbcvK9H+2dH/IA97gQAKjWBrI1f4PvEzHy3tyecIXP1B6Cct4HZzu3Ft/97+fZsLVY7nyzcT1qmFYBf/oikiI+JkBaV89z+Rii7FXv0ETTvougDqtxyfdfy7jiMrC3fYo8/jb5sbbzaPn3dfezxp7Ce3IHOtxjGuu3RTPfvqIW4MwpMmG3atAGcvas1a9ZQrFgx17rff//9php87LHHmDFjBsnJya76li1bxpAhQ1zbLF68mNatW5OcnMyPP/7IqFGjbqgNh8NBenp6noksISEBu92OxWLBYDBQtWpVPvnkkwJnZp07d461a9eyY8cOzGZnMqlduzYffPABXl5euba3WCxMmjSJkSNHsnTp0huK/U46G+t+pmp3KKLi0+7JhJmYkpW77HLusluRvXcFlj8WupYd8Wc8+uL1lCM5xpUsr5RFe7y//eJZt2WVfgmVlQr457m97fROV7J0FmRjO78PU932eW5/Pi7NlSxzHD576ZYTpiMtkYxl76LSEgEw1GqNd/vnb6nOa+mKlsKn+1iPt7ddOEzmqpmu18d6agc+vd+WYW5RoAIT5tVJMSMjAx8fH+Li4ihduvRNN+jr60unTp1Ys2YNAwYMIC4ujjNnzriSs9VqZfny5Xz33XckJyczZswYhg8f7kpoGzdupGfPnq76xo8f77rNZejQoRiNRhITE9Hr9YwYMSJX+7169WL16tW0bNmSZs2aERQURO/evfH398/3/tIjR45QpUoVt6FUIN+e4qxZs+jTp4+rt3u1N998062e4OBgXnzxxYJestumbuXi/HniomvZbNRTrVzRuxLL9TSrXYq1OyNd+cZs1NOweslCbcN6eJP78vEtmFs9iWYwFUr9+tI1wewL2elXyio18nh/Q7m6WI9tcS3ripdH55N3sgTQ/HL3vnV5lOUoU9IHk0GHxXYlyVYqfetDapb9v7iSJYDt+FbsDbqiD7j1nuvNsh751e1kwnHxHI74U+hL5z7JFiKHR0Oyn376KWlpaYwbN46pU6fSoEEDhg4detONhoeH8/HHHzNgwACWL19Ojx49XBdjf/31VwIDA6lRowZKKXQ6HZs2baJLly6A50Oy33zzDc8++yyrVq1yO2v09/dn/vz5HDt2jG3btrFx40a+/vprFi5cmO/ZZc41S09s3bqVmJgYxo8fz44dO3Ktv5eGZDs2rUBSWjYRB2Px9zXTr0N1fLyMdzusPFUv78+ovo349c8LGA06goMqFXpPWDN64db/M5igEIdkNaMZn5DXyN61GJWRjLFGK0x12uXaTikHthPbsCecQV+2DsZqzgl25pZPoBwO7FEH0JWoiFfrpwpsz1j7UWynd2KPOeY8nOpB6Cs0yHd7P28jz3Svy7x1x0nNsPJQ9ZKEtqxy8wecczxZuU9E8yqzJ0djPbge7FaMdTugL1XNfR+HA62wrqca8vjsGO+9kRVxb/EoYW7cuJHFixcD8MknnzBgwIBbSpiPPPIICQkJxMTEsGzZMj799FPXukWLFhETE0PHjh0BSEtLY/78+a6E6al+/foxffp0kpKSXNdGAf7973/TsmVL6tSpQ+3atfm///s/Xn31VX755ReCg4PzrKtBgwacOnWKrKwstyHY//znPwQGBrpdj12xYgUnTpygZ8+eZGRkcPHiRUaPHs1HH310Q/HfCTqdRr/2NejX/v44q25YvWSh9yqvZmrWm6z1c109D/PDvQr1GiaAPrAqPo+9WuA22Vu/x3rY+fN51kMbcDzSB3OTMDSTD94dPB/K1AxmfMLGY088j6Y3oit2/TkIzeuWplntUlhsdrxMhfMAAGOt1thOboe/Tke0IoHoy9Zx28aRcZmMJf8ESwYA1pMR+PR+B32J8lhP7yQ7Yh4qIwVD9eZ4tf2/W47J1CgY29ndrvYM1ZqjL1HxlusVf28e/UVomobFYsFkMmG1WvFgYu119erVi88++wx/f38qVaoEwMWLF9m2bRvr1q1zDftGRkYSHBxMZGTkDdUfERFB2bJl3ZIlQGpqKh999BGzZs3C19eXtLS06z4Jv1y5crRv354pU6YwadIkzGYzhw8f5quvvuKbb75x23batGmuf+/YsYNPP/30nkyWIjdj1Wbo+0/HHnMUXWCVu/IFqhw2rEd/cyuzHt6IuUnYTdepL1nphrbX6bRCS5YAhgoN8A55DeuJrWjeRTE91A1N716/7dyfruQFgN2G7dR2NO8uZG36Auw253YnI7AUKwtlB95STPri5fEbMAPb+X1ovsXRl6t7S/WJB4NHfxU5D7qtVasWp0+f5rnnnrvlhsPDw+nYsSNTp051lS1dupR27dq5XSOtWLEiHTt2ZMGCBVSrVi2vqlxyrmHqdDr0ej0ffPBBrm1eeuklPvzwQ3r06IHZbEan0zFw4EBat25NVFQU0dHRNGnSxLX9ww8/zFdffcW7777LzJkz6dmzJyaTCW9vb95///1czz28nmuvYQJ89913FC16b147fNDoigaiKxp4NyNwDgVbbK4SLa/hw/uMoUJ9DBXq57te88p9rVTzLorjUpQrWeawX3X7yK3QvPww1mpdKHWJB4NH92ECXLp0icjISCpWrJir1ybunMK8D/Pv5u9y3JYDa8mO+Ou+Z03Dq8MwjDXyf37z3+G4lcNO5uoPsF84BICuZCV8wsaDcpD2/Stgy3Ztaw7qT/nOj9/3x3wz7rf3+mbvw3Q4FJv/jGLp5lNcTM4ioJgXPdtWp22TCoXygJXly5fz2WefYbPZGDJkCAMHejZi4VEP88iRIyxYsIDs7Csf2quHHoUQhcf0UFf05epiTziNoWxtdP5l7nZIt52m0+PTfSz22BMohw19mdquCT7eXV8mO2I+jowkjDVaYnzoxuYziPuLw6GY9u0f7D2eQJbF+Si75LRs5izcx9b90Ywf0vyWkmZcXBwffvghixcvxmQyMWDAAIKCgvK8DfFaHiXMcePG8dRTT1GmzN//D1eIe4G+ZEX0JR+8SSj6MjVzlRkqNMDQ7593IRpxN2z+M8otWebIstjZezyBzXsv0L5p7lv2PLVt2zZatGjheg5At27dWLNmTZ63IV7Lo4QZEBBAv379bjpAIYQQwhNLN5/KlSxzZFnsLP3t5C0lzPj4eNdz0QFKlSrF/v37PdrXo4RZvnx5vvzyS+rWreu6VzHnQQNCCCFEYbmYXPATvK63/nocDofbPfdKKY+f8ORRwrRarZw5c4YzZ864yiRhCiGEKGwBxbxITssucP2tKFOmDLt27XItJyQkUKpUKY/29ShhygQfIYQQd0LPttWZs3BfnsOyXiY9Pdvd2oNWWrVqxezZs7l06RLe3t6sXbuWKVOmeLSvRwnz6t5kcnIyFStWZPXq1TcXrRBCCJGPtk0qsHV/dK6JP14mPY1rBdK2cflbqr906dKMGTOGwYMHY7Va6du3Lw0bNvRoX48S5tUPYb9w4YLbo+yEEEKIwqLTaYwf0pzNey+w9LeTV+7DbFeDto3LF8p9mGFhYYSF3fjTs274+Vfly5fn9Gn5NXMhhBC3h06n0b5phVuaDXs7eJQwX3nlFdcsovj4eEqWvH0PwBZCCCHuRR4/SzaH2WymQYP8fyJICCGE+Dvy6MflatWqRXx8PNHR0Zw+fZqvvvrqdsclhBBC3FM86mGOHDmSKlWqcPz4ccxmM97e3rc7LiGEEOKe4vHPl0+ePJmqVavy73//m8uXL9/OmIQQQoh7jscJMzs7m8zMTDRNIyMj4/o7CCGEEPeotLQ0QkNDiYqK8ngfj4ZkBw4cyLfffkvr1q1p164djRs3vukghRBCiIIo5SDt0O9c3rEcW2oihiIl8Q8Kw69+GzTN435evvbt28ebb77J2bNnb2g/jxJmt27dXP8ODg7m6aefvqFGhBBCCE8o5SBu4ftkntmHsjqfKWtJv8zFVZ+TfiSC0n3H3nLS/PHHH3nrrbd4/fXXb2i/G35wQZEiN/cL2kIIIcT1pB363S1Z5lDWbDLP7CP90Fb8Gjx6S21MnTr1pva7qTTt6U+hCCGEEDfi8o7luZJlDmXNJnnH8jsc0RUF9jCvfsJPDqUUkZGRtzUoIYQQDyZbamKB6+2pF+9QJLkVmDCvfsKPJ+VCCCHErTAUKYklPf9bF/VFAu5gNO4KTJjNmze/U3EIIYQQ+AeFcXHV53kOy2pGM8WCbvxXRgrLrc/PFUIIIQqJX/02eFdthGY0u5VrRjPeVRvhW791obW1ceNGKlTw/BdRbniWrBBCCHG7aJqO0n3Hkn5oK8k7lmNPvYi+SADFgsLwrd+6UO7DvFmSMIUQQtxTNE2HX4NHb/n2kcImQ7JCCCGEByRhCiGEEB6QhCmEEEJ4QBKmEEII4QFJmEIIIYQHJGEKIYQQHpCEKYQQQnhAEqYQQgjhAUmYQgghhAckYQohhBAekIQphBBCeEASphBCCOEBSZhCCCGEByRhCiGEEB6QhCnEXXQ6OoUdh+NIy7Te7VDuKUo5sEUewHpyO8qSebfDEQKQ38MU4rqsNgfzN5xg59F4Aot58USnWtSo4A+A43Is1hPb0IzeGGs/iubl53G989YdZ/3uKAC8zXrGPtGEKmWK3pZjuJ8opchcNQv7hUMAaD7F8On1D3R+Je9yZOJBJz1MIa5jZcRZNv15gbRMK2diUvlk0X6sNjv2pGjSF72FZc8ysncsIH3JFJTN4lGdl1Ky2LAnyrWcmW1nZcS523QE9xd7zFFXsgRQGclYD2+8ixEJ4SQJU4jrOHo+2W05LdNKVEI61mObwZbtKlcpcdgi93tUZ5bFjlLuZRlZtluO9U5RlkzssSduz3CpJSvP9u4HKRkW5q07zqwFe1m/KxJ17Zss7mv3VMLcsWMHgwYNci2npaXx+OOP89577wFw9OhRBg8eTI8ePejevTsTJ04kIyPDtf3evXsZMmQIPXr0IDQ0lLfffpusrNx/fOPGjWPx4sV5xuBpHfHx8Tz99NP06NGDfv36ceTIEQAyMjIYO3YsISEhhIeHs3Gj+5nx8ePHqV27Nr/88suNv0DirqhSpojbstmkp0wJHzRd7isamt6zqxzlAnyp9dewbo52jcvdfJB3kC1yP2nfjyFj2VTSvh+DLepgodavr1AfrUjglQKdAWOdtoXaxu3yycL9rN8dxaEzl5i3/gSrd5y/2yGJQnRPJcyrpaen89xzz9G8eXPGjRsHwJgxYxgzZgzLli1j+fLlGAwGPv74Y8CZTEeMGMErr7zCsmXLWLJkCUop/vGPf3jc5o3U8eGHH9KtWzeWLVvGyy+/zDvvvAPAF198gcFgYMWKFXz99ddMnz6duLg4136LFi0iODiYBQsW3MrLI+6gHq2r0qRmABpQoqiZoWH18DYbMNbrgOZ95ZqjrlR19BUeci07LsdiT7qQb72j+jWib/vqtGtcjlf6N6J53dK38zAKTda278H610mkNYvsbd8Xav2awYRPr39gatYb40Pd8Ok9CX1AlUJt43a4eDmT09EpbmV/HI7LZ+srDp5O5Lu1x1i/KxKrzX67wiuQcjiwHFpP5vo5ZO9dhbLLJLS83JOTfjIyMhg6dCgtWrRg9OjRrvKLFy+6ens6nY4RI0Zw4YLzC+nrr7+mT58+NGrUCACDwcDYsWPZunWrx+3eSB1Tp051/TsqKoqiRZ1fnEeOHOHJJ59Ep9NRvHhx6tSpw5YtW+jbty9Wq5Xly5fz/fffM2DAAM6fP0+lSpVu8NURd4Jy2LDsWY7t/D50xcoyvFtf7D0bYNBraJoGgM6vJL6PT8N2ZjeYvEkpUY9fd0Si0xStL69CO7cTAH35+nh3G4VmMLm14W02ENKi8nVjsZ7djT3mOPpS1TBUa+5q/2qOlHhsZ3ej+RTHUK1Znr3fwqLSEt3bTk3MZ8ubp/Muirlpz0Kv93by9TJiMuqwWB2ushJFvQrcZ+uBGL5eecS1fPhsEiP7NrxtMebHsnMhln2rnAund+JIisK7w9A7Hse97p5LmJmZmQwbNozjx48zZ84ct3Xjx4/nxRdfpFSpUgQFBdGpUyfat28POBNVly5d3Lb38/OjW7duHrd9I3XodM7OeXBwMBcuXGDu3LkA1KtXjzVr1tCmTRsSExPZs2cPdevWBeC3336jXLlyVK1alc6dO7NgwQLGjh3rcXzizrHsWoJl7woAHBfP4kiKxrfPO7m208y+GOu0JSk1m3e++YO0TCv1jVG0KbLTtY39wiGsJyMw1WmXb3uO1Itk7/gRR1IU+ooNMT/SB01vJHvPMiy7nJcPrIAx4SxeLfq77Zt14QTpP00Cu3PCkf7EQ/g89uqtvgT5MlQLwnbiykmkoXrz29bWzVB2G5b9q7HHHEMfWBVT41A0o/m2t+ttNtC/Qw3mrT+B3aHw9zMR3q5agfv8+qf7CMTxU1Ek7U+iSGAZDGVr385w3ViP/+62bDu5A9X2GY8vMTwo7rlX48CBA4waNYpq1arx5ptv8umnn7rWhYeH07VrVyIiIti2bRvjxo0jLCyMiRMnomkaZvOt/VHcTB1r1qzhyJEjPPPMM6xevZphw4Yxbdo0evfuTdWqVWnTpg1GoxFwDseGhoYCEBISwmuvvcaoUaMwmUwFNSHuAtu5P92WHYnncKQlum5tsCdFo3n5oftrSDbiUKzrXsoSurRc9TkuReFIjkFXrGye7WWu/RhHYqRz26RoALxaDMB6aL3bdtbDGzAH9UPTrlxNubxzhStZAtgjD2C/eA59wPV7rzfD69HBWPxKYI8/hb50TUyNu9+WKggPMwAADutJREFUdm5WdsQPWA9vAMAedRDH5Ti8O790R9ru0LQCTWuXIiEpkypli2DQF3zVy8ukd/27nP4SI4v+gmG7lUzAWPtRvNo9W6jxKVs2loPrcFyKQh9YDXvMMezxp3INwWpevqC7Z6/Y3TX33CvSpEkTXnrpJcaNG8eJEyeYP38+AGfPnmXOnDn4+fnRpUsX3nrrLX744Qd++uknABo0aMCBAwfc6kpLS+OFF17AYvFsqv+N1PHrr7+Snp4OQN26dSlXrhyRkZGkpqYyZswYli9fzieffEJiYiKVKlUiMTGRLVu28M0339CxY0fefPNNUlJSWLdu3U29TuL20vmXcS8w+aB5FUFlpZH+8ztk/DSB9P+NIXv3EgAMuivDpAetFbAovdvu1oPrSf9xPBnLp+Wa8elIu+RKljns5/Y6/3HNMC56I3ClLWXJAIeD3G7f7EzNYMb8SB98ur+OuVnvXEPNd5v11Ha3ZduZXSjHnbs26O9rokYF/+smS4DQVlUwGZzbdfY6iLd2JXFZj23BcmwL9oSzhRZb1obP/7+9e4+J+kr0AP6dJwwPq8NDWMVGKNrWtbaIRYQUQQFxlvWWem01Qgy3cYm19tJd6xQbX2krUBpSLjfd1tBWCYt9GqK1WhtUFBAr21uagr2goqKog/i4OMO8OPcP6ugUHz9X7AzD95OQMGd+nDlnDpnvnN+c3xxYDn8BW9shmOv/AVt7I4TxMmAxAddP9csU8Ip53ulNGfVzu2fk+mxMo9GgsLAQhYWFaGtrg1arxZYtW1BfX+84tqWlxXG6c8mSJaisrERTU/+yfqvVivz8fPj5+Umewd1LHdu2bcNnn30GAGhra0NXVxfCw8Oxe/dulJSUAOhfRNTc3IzY2FhUVVVh+vTpqKmpQXV1Nfbu3YucnBzHGwJyL14x/w7ZQ78uwlF5wzs+CzKlGpamb9BnONFfLuywNFah78p5xP4xBAG/fl51qc8PW2XpkD08FfLRkb/W2B9g9s5fYGne6/RYMs0IyLydV+LKR43pb0fUPNwckF5T/w0ymQx9pqswbs9HzyfLYDrRBMhvBLRizONDYpHMgyL30zrdlvmMBNz0xX/iuFHY+JdY/IfuMfwxzHfA/eb9ZTBuWwdT9Qf3/Viitwe262/EbkWhhib1P+G7qAiqCXH3/XieSCbc6EKhhoYGlJaWory83FFWUlKCPXv24IsvvsDRo0fxzjvvoLOzEyqVCuPHj8eaNWsQGtp/mquurg7vvfceTCYTrFYrZsyYgZUrV8Lb2/mDd71ej6+//hpK5Y0z0ps2bUJ0dLTkOs6fP4+8vDwYDAZ4eXlh1apViI6OhtlsxsqVK3HixAkolUqsXr0a0dHRSE9PR25uLpKSkhx1dHd3IzExEV999RUiIiIkPUcXL/agr+/OQxYU5A+D4f8k1edJBrvfQvSh78o5yH21kKn6x9/03X/Ddvx7p+M0aX+FMmwyjL02NP5yAQqFDFMnBMNLrYC17RB6q//udLzq0ZnwfmaJU5m1/Z8w7/8IwtwD+agx0KS+AvmIYACAvbsD9nP9i36uB2FvzcewHt1/U6VeUD8xB3L/YCgjnoZMoRq058Ed3WmsbWeaYfr2vwCrCVCo4Z30F6jGT/2dW3jvbCf/B6bd7+F2Zwd8MtYh5LHJ//L/uLBZ0FO+4sYK599QhEyAz5/z/qW6bycoyP/uBw0hbhWYdHcMzNv7Pfr92wCUefvDd1ERZMpbf/YtenvQU/k3pxep6wE74Fi7FcJ4GfKbr0G8jWvb1t+Y6f7KZ/5bUGjHSO3KkHa3sRYWE+wXT0GhHQuZ18CZm7uydf4C27HDsF9oQ1+X8zc/adJeRWhU3H39j1t+2g1z/VYAAlCo+j9muNYNuXYsvGctg2LU4F4L7GmB6XaLfojcmeqR6RA2M2ytdZBpRkAdNe+2YQkAMm8/+PxpFSw/7ICwGKF6bOYtwxIAZAqV8wX7d6AcMwmWmwJT5quFfGTIHf5ieJGpNb/rKtPBogydCGXoxP5Z8tfv4PpsU+YfCMUfHrvv+tWTU6Ec9yTsl85AGTIB8PIFLMYh9abClTjDHGI4w7y94dRvYbfCfOhT2Nr/Ca/AP0AevQCKgOFzTe9wGGvbmWZY/7cWMo0/1JNTIfcdNeT6zRkmEbmcTKGCd9xiIG7xkHsRJWmUYx6Hcszjrm4G3cQ9l44RERG5GQYmERGRBAxMIiIiCRiYREREEjAwiYiIJGBgEhERScDAJCIikoCBSUREJAEDk4iISAIGJhERkQQMTCIiIgkYmERERBIwMImIiCRgYBIREUnAwCQiIpKAgUlERCQBN5AeYuRy2aAe52nY7+FjOPYZGL79dgcyIYRwdSOIiIjcHU/JEhERScDAJCIikoCBSUREJAEDk4iISAIGJhERkQQMTCIiIgkYmERERBIwMImIiCRgYBIREUnAwPQw27dvx9y5c5GSkoKKigpXN+eBKS0thU6ng06nQ2FhIQCgrq4O6enpSElJQXFxsYtb+GAVFBRAr9cDAFpaWpCRkYHU1FSsXr0aNpvNxa0bfNXV1cjIyEBaWhrefPNNAJ4/3lVVVY7/8YKCAgDDY6zdmiCPce7cOZGYmCguXbokrl27JtLT00Vra6urmzXoamtrxfPPPy/MZrOwWCwiKytLbN++XSQkJIhTp04Jq9UqsrOzxb59+1zd1Aeirq5OxMTEiFWrVgkhhNDpdOKHH34QQgjx+uuvi4qKClc2b9CdOnVKxMfHi87OTmGxWMTChQvFvn37PHq8jUajmDZtmrh48aKwWq1i/vz5ora21uPH2t1xhulB6urqMH36dIwcORI+Pj5ITU3Frl27XN2sQRcUFAS9Xg+1Wg2VSoWIiAi0t7fj4YcfRlhYGJRKJdLT0z2y75cvX0ZxcTFycnIAAGfOnEFvby+efPJJAEBGRobH9XvPnj2YO3cuQkJCoFKpUFxcDI1G49Hjbbfb0dfXB5PJBJvNBpvNBqVS6fFj7e64W4kHuXDhAoKCghy3g4OD0dTU5MIWPRiRkZGO39vb2/HNN99g8eLFA/p+/vx5VzTvgVqzZg1yc3PR2dkJYOCYBwUFeVy/T548CZVKhZycHHR2dmLmzJmIjIz06PH28/PDK6+8grS0NGg0GkybNg0qlcrjx9rdcYbpQfr6+iCT3dj6RwjhdNvTtLa2Ijs7G6+99hrCwsI8vu+ff/45QkNDERsb6ygbDmNut9tRX1+Pt99+G59++imamppw+vRpj+730aNH8eWXX2Lv3r04cOAA5HI5amtrPbrPQwFnmB4kJCQER44ccdw2GAwIDg52YYsenMbGRqxYsQJ5eXnQ6XQ4fPgwDAaD435P7PvOnTthMBgwb948XLlyBUajETKZzKnfXV1dHtfvwMBAxMbGQqvVAgBmz56NXbt2QaFQOI7xtPE+ePAgYmNjERAQAKD/9GtZWZnHj7W74wzTg8yYMQP19fXo7u6GyWTCt99+i2eeecbVzRp0nZ2deOmll1BUVASdTgcAmDJlCk6cOIGTJ0/Cbrdjx44dHtf3jz/+GDt27EBVVRVWrFiBpKQkbNy4EV5eXmhsbATQv7LS0/qdmJiIgwcP4urVq7Db7Thw4ADmzJnj0eP96KOPoq6uDkajEUIIVFdX4+mnn/b4sXZ3nGF6kNGjRyM3NxdZWVmwWq2YP38+nnjiCVc3a9CVlZXBbDYjPz/fUfbCCy8gPz8fL7/8MsxmMxISEjBnzhwXtvL3U1RUhDfeeAM9PT2YNGkSsrKyXN2kQTVlyhS8+OKLWLRoEaxWK+Li4rBw4UKEh4d77HjHx8ejubkZGRkZUKlUmDx5MpYuXYrk5GSPHmt3JxNCCFc3goiIyN3xlCwREZEEDEwiIiIJGJhEREQSMDCJiIgkYGASERFJwMAkcgMdHR2IiopCZmam46e0tBQNDQ3Izc0FACxfvvyOf79gwYIB5WfPnkV1dfWA8qSkJGzZssVx+9ixY8jMzLyvPmRmZuLYsWP3VQeRO+N1mERu4pFHHkF5eblTWUNDg+P30tLSe67z0KFDOH78OJKSkgbc98knnyA+Ph7h4eH33liiYYiBSTRExMXFoba2Fk1NTVi/fj18fX0REBAALy8vLF++HN3d3Vi2bBkMBgMmTpyI9evX48MPP0Rvby+eeuopzJo1y6k+vV4PvV6PyspKp/LMzEysW7cOERERqKysRFdXF5599lnk5uYiNDQUHR0d0Ol0aG1tRXNzM2bOnIlXX30VAFBSUoJLly5BrVajsLAQWq0W7777Lr7//nsIIbBkyRKkpaUhMzMTo0aNwtWrV1FWVub0NXdE7oqBSeQm2tranE6LFhUV3fK4tWvXorCwEJGRkSguLnbsWNHT04ONGzfC398fycnJuHz5MpYuXYrjx48PCEsASEhIQE1NDTZt2oTk5OS7tu/06dP46KOP0Nvbi1mzZqGmpgYajQaJiYmOwExJSYFOp0NFRQU++OADzJgxAx0dHdi6dSvMZjMWLFiAuLg4AEB6erqkxyVyFwxMIjdxq1Oy7e3tA467cOGCY4uzqVOnYufOnQCAsLAwPPTQQwCAgIAAmEymuz6mXq/Hc889h3Hjxt3y/pu/CCwsLAz+/v5Qq9UIDAzEyJEjAcBpx4zo6GgAQFRUFPbv34/AwED8/PPPjjcCNpsNZ8+eBQCMHz/+ru0jcidc9EM0xISEhKCtrQ0A8OOPPzrKb7XVk1wuR19f323r8vPzw4YNG/DWW285ytRqtWNXjObm5jvW/1s//fQTAODIkSOIjIxEeHg4YmJiUF5ejs2bNyMtLQ1jx46VXB+RO+EMk2iIWbt2LfLy8uDj4wOVSoXRo0ff9tgJEybg/fffx6RJkxw7u/xWTEwMdDodWlpaAABZWVnYsGEDQkND73n7qO+++w6bN2+Gr68vCgoKMGLECBw+fBiLFi2C0WjE7Nmz4efnd091ErkLfvk60RBTUVGBtLQ0aLVaFBcXQ6VS3fGSEyIaHJxhEg0xAQEByM7Oho+PD/z9/Z22OSOiB4czTCIiIgm46IeIiEgCBiYREZEEDEwiIiIJGJhEREQSMDCJiIgkYGASERFJ8P+NZ+/yqKNHp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11" y="1547213"/>
            <a:ext cx="7843566" cy="4018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44455" y="1750070"/>
            <a:ext cx="2913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 flight numbers for </a:t>
            </a:r>
            <a:r>
              <a:rPr lang="en-ZA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</a:t>
            </a:r>
            <a:r>
              <a:rPr lang="en-ZA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decrease the probability of getting class 1 </a:t>
            </a:r>
          </a:p>
          <a:p>
            <a:endParaRPr lang="en-ZA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ZA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for </a:t>
            </a:r>
            <a:r>
              <a:rPr lang="en-ZA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en-ZA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significantly higher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48653" y="1697360"/>
            <a:ext cx="3932238" cy="14361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were more launches for </a:t>
            </a:r>
            <a:r>
              <a:rPr lang="en-ZA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Pay Load Mass less than 8000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97" y="1747478"/>
            <a:ext cx="5357909" cy="37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125104"/>
            <a:ext cx="3932238" cy="172206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</a:t>
            </a:r>
            <a:r>
              <a:rPr lang="en-ZA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no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</a:t>
            </a:r>
            <a:r>
              <a:rPr lang="en-ZA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ES-L1,GEO, HEO 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ZA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equal success rate of 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100" y="1739590"/>
            <a:ext cx="6307872" cy="34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15989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rbit of </a:t>
            </a:r>
            <a:r>
              <a:rPr lang="en-ZA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r>
              <a:rPr lang="en-ZA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HEO, MEO,VLEO,SO, GEO, </a:t>
            </a:r>
            <a:r>
              <a:rPr lang="en-ZA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 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no </a:t>
            </a:r>
            <a:r>
              <a:rPr lang="en-Z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numbers 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0-60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02" y="1966591"/>
            <a:ext cx="6014446" cy="36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59444" y="1718206"/>
            <a:ext cx="4198528" cy="16597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uccess can be observed for </a:t>
            </a:r>
            <a:r>
              <a:rPr lang="en-ZA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for all Pay load Masses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 Payload Mass results in less outcomes for all orbits</a:t>
            </a:r>
            <a:endParaRPr lang="en-Z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94504"/>
            <a:ext cx="6322165" cy="31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69980" y="1623104"/>
            <a:ext cx="3075158" cy="183377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successful launch was observed in </a:t>
            </a:r>
            <a:r>
              <a:rPr lang="en-ZA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2013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increase was observed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0925"/>
            <a:ext cx="6613250" cy="41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72361"/>
            <a:ext cx="9745589" cy="6913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similar operators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724" t="28568" r="9249" b="32245"/>
          <a:stretch/>
        </p:blipFill>
        <p:spPr>
          <a:xfrm>
            <a:off x="1951463" y="1392696"/>
            <a:ext cx="6980663" cy="26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12541"/>
            <a:ext cx="10793804" cy="14265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400" b="1" dirty="0"/>
              <a:t>WILDCARD CHARACTER (%)</a:t>
            </a:r>
            <a:r>
              <a:rPr lang="en-ZA" sz="2400" dirty="0"/>
              <a:t> </a:t>
            </a:r>
            <a:r>
              <a:rPr lang="en-ZA" sz="2400" dirty="0" smtClean="0"/>
              <a:t>to</a:t>
            </a:r>
            <a:r>
              <a:rPr lang="en-ZA" sz="2400" b="1" dirty="0" smtClean="0"/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CCA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only limit to 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76" t="25242" r="8897" b="19677"/>
          <a:stretch/>
        </p:blipFill>
        <p:spPr>
          <a:xfrm>
            <a:off x="2341756" y="1428400"/>
            <a:ext cx="7772400" cy="35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83136"/>
            <a:ext cx="9767891" cy="10424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find the total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to satisfy the condition for ‘</a:t>
            </a:r>
            <a:r>
              <a:rPr lang="en-US" sz="2200" dirty="0" smtClean="0">
                <a:solidFill>
                  <a:schemeClr val="accent1"/>
                </a:solidFill>
                <a:latin typeface="Abadi" panose="020B0604020104020204" pitchFamily="34" charset="0"/>
              </a:rPr>
              <a:t>NASA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943" t="31890" r="16836" b="40098"/>
          <a:stretch/>
        </p:blipFill>
        <p:spPr>
          <a:xfrm>
            <a:off x="1004119" y="1507499"/>
            <a:ext cx="10047383" cy="29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34735"/>
            <a:ext cx="9745589" cy="13747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for average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to identify the condition to be satisfied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</a:t>
            </a:r>
            <a:r>
              <a:rPr lang="en-US" sz="2200" dirty="0" smtClean="0">
                <a:solidFill>
                  <a:schemeClr val="accent1"/>
                </a:solidFill>
                <a:latin typeface="Abadi" panose="020B0604020104020204" pitchFamily="34" charset="0"/>
              </a:rPr>
              <a:t>F9 v1.1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651" t="53879" r="10994" b="18261"/>
          <a:stretch/>
        </p:blipFill>
        <p:spPr>
          <a:xfrm>
            <a:off x="770010" y="1371600"/>
            <a:ext cx="10455008" cy="33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0801" y="5084955"/>
            <a:ext cx="9745589" cy="11525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MIN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select the minimal data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select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717" t="36194" r="9300" b="32709"/>
          <a:stretch/>
        </p:blipFill>
        <p:spPr>
          <a:xfrm>
            <a:off x="770011" y="1382751"/>
            <a:ext cx="7944761" cy="32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3825" y="4840369"/>
            <a:ext cx="9745589" cy="11852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was used to select the range of Pay 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 to select the condition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192" t="35351" r="13095" b="19078"/>
          <a:stretch/>
        </p:blipFill>
        <p:spPr>
          <a:xfrm>
            <a:off x="717841" y="1371601"/>
            <a:ext cx="6820383" cy="332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05471"/>
            <a:ext cx="4017889" cy="30879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</a:t>
            </a:r>
            <a:r>
              <a:rPr lang="en-US" sz="1100" b="1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through </a:t>
            </a: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Rest API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with Web </a:t>
            </a: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Scraping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</a:t>
            </a: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Wrangling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 Data Analysis with </a:t>
            </a: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SQL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 Data Analysis with Data </a:t>
            </a: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Visualization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Visual Analytics with </a:t>
            </a: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Folium Maps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Prediction using various Machine 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Learning </a:t>
            </a:r>
            <a:endParaRPr lang="en-US" sz="1100" dirty="0" smtClean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b="1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</a:t>
            </a:r>
            <a:r>
              <a:rPr lang="en-US" sz="11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of all </a:t>
            </a:r>
            <a:r>
              <a:rPr lang="en-US" sz="1100" b="1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 results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</a:t>
            </a:r>
            <a:r>
              <a:rPr lang="en-US" sz="11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analysis</a:t>
            </a:r>
            <a:endParaRPr lang="en-US" sz="1100" dirty="0" smtClean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5337" y="1682211"/>
            <a:ext cx="36235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queries were developed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b="1" dirty="0" smtClean="0"/>
              <a:t>WILDCARD CHARACTER (%) </a:t>
            </a:r>
            <a:r>
              <a:rPr lang="en-ZA" dirty="0" smtClean="0"/>
              <a:t>was used to filter the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482" t="37276" r="42746" b="15164"/>
          <a:stretch/>
        </p:blipFill>
        <p:spPr>
          <a:xfrm>
            <a:off x="4794928" y="1405053"/>
            <a:ext cx="6663043" cy="40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8138" y="5687122"/>
            <a:ext cx="9745589" cy="8586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identify booster names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906" t="27372" r="10739" b="6815"/>
          <a:stretch/>
        </p:blipFill>
        <p:spPr>
          <a:xfrm>
            <a:off x="425761" y="1317650"/>
            <a:ext cx="10455007" cy="407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0815" y="5046431"/>
            <a:ext cx="9745589" cy="12875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 was used to identify the two preset condition of ‘</a:t>
            </a:r>
            <a:r>
              <a:rPr lang="en-US" sz="2200" dirty="0" smtClean="0">
                <a:solidFill>
                  <a:schemeClr val="accent1"/>
                </a:solidFill>
                <a:latin typeface="Abadi"/>
              </a:rPr>
              <a:t>Failure drone ship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and ‘</a:t>
            </a:r>
            <a:r>
              <a:rPr lang="en-US" sz="2200" dirty="0" smtClean="0">
                <a:solidFill>
                  <a:schemeClr val="accent1"/>
                </a:solidFill>
                <a:latin typeface="Abadi"/>
              </a:rPr>
              <a:t>2015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conjunction function was applied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923" t="37297" r="14549" b="25235"/>
          <a:stretch/>
        </p:blipFill>
        <p:spPr>
          <a:xfrm>
            <a:off x="929357" y="1382750"/>
            <a:ext cx="8638389" cy="34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9333" y="4685015"/>
            <a:ext cx="8867039" cy="170044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is used to set the range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 of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arrange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938" t="29767" r="9047" b="14680"/>
          <a:stretch/>
        </p:blipFill>
        <p:spPr>
          <a:xfrm>
            <a:off x="1415022" y="1452507"/>
            <a:ext cx="7885095" cy="36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7535" y="5873670"/>
            <a:ext cx="8885762" cy="637986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on the coastal of US are identified on the map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badi"/>
              </a:rPr>
              <a:t>Folium </a:t>
            </a:r>
            <a:r>
              <a:rPr lang="en-US" dirty="0">
                <a:solidFill>
                  <a:schemeClr val="tx1"/>
                </a:solidFill>
                <a:latin typeface="Abadi"/>
              </a:rPr>
              <a:t>Map </a:t>
            </a:r>
            <a:r>
              <a:rPr lang="en-US" dirty="0" smtClean="0">
                <a:solidFill>
                  <a:schemeClr val="tx1"/>
                </a:solidFill>
                <a:latin typeface="Abadi"/>
              </a:rPr>
              <a:t>for </a:t>
            </a:r>
            <a:r>
              <a:rPr lang="en-US" dirty="0" smtClean="0">
                <a:solidFill>
                  <a:schemeClr val="tx1"/>
                </a:solidFill>
                <a:latin typeface="Abadi"/>
              </a:rPr>
              <a:t>all </a:t>
            </a:r>
            <a:r>
              <a:rPr lang="en-US" dirty="0">
                <a:solidFill>
                  <a:schemeClr val="tx1"/>
                </a:solidFill>
                <a:latin typeface="Abadi"/>
              </a:rPr>
              <a:t>launch sites’ location</a:t>
            </a:r>
            <a:endParaRPr lang="en-US" dirty="0">
              <a:solidFill>
                <a:schemeClr val="tx1"/>
              </a:solidFill>
              <a:latin typeface="Abad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71" y="1596681"/>
            <a:ext cx="8291279" cy="42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tx1"/>
                </a:solidFill>
                <a:latin typeface="Abadi"/>
              </a:rPr>
              <a:t>Folium </a:t>
            </a:r>
            <a:r>
              <a:rPr lang="en-US" dirty="0">
                <a:solidFill>
                  <a:schemeClr val="tx1"/>
                </a:solidFill>
                <a:latin typeface="Abadi"/>
              </a:rPr>
              <a:t>Map </a:t>
            </a:r>
            <a:r>
              <a:rPr lang="en-US" dirty="0">
                <a:solidFill>
                  <a:schemeClr val="tx1"/>
                </a:solidFill>
                <a:latin typeface="Abadi"/>
              </a:rPr>
              <a:t>launch outcomes on the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218" y="1510182"/>
            <a:ext cx="7480440" cy="44992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7118" y="6057879"/>
            <a:ext cx="6256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two launch sites identified with 10 and 46 outcomes 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badi"/>
              </a:rPr>
              <a:t>Folium </a:t>
            </a:r>
            <a:r>
              <a:rPr lang="en-US" dirty="0">
                <a:solidFill>
                  <a:schemeClr val="tx1"/>
                </a:solidFill>
                <a:latin typeface="Abadi"/>
              </a:rPr>
              <a:t>Map </a:t>
            </a:r>
            <a:r>
              <a:rPr lang="en-US" dirty="0">
                <a:solidFill>
                  <a:schemeClr val="tx1"/>
                </a:solidFill>
                <a:latin typeface="Abadi"/>
              </a:rPr>
              <a:t>launch site to its proximities such as railway, highway, coastline</a:t>
            </a:r>
            <a:endParaRPr lang="en-US" dirty="0">
              <a:solidFill>
                <a:schemeClr val="tx1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176" t="53861" r="20063" b="19669"/>
          <a:stretch/>
        </p:blipFill>
        <p:spPr>
          <a:xfrm>
            <a:off x="331414" y="1415724"/>
            <a:ext cx="9076765" cy="1936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522" t="48162" r="14069" b="23529"/>
          <a:stretch/>
        </p:blipFill>
        <p:spPr>
          <a:xfrm>
            <a:off x="196943" y="3626700"/>
            <a:ext cx="10071847" cy="20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0394" y="4737167"/>
            <a:ext cx="10466560" cy="17088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KLC LC -39A had high success among the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count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131" b="18584"/>
          <a:stretch/>
        </p:blipFill>
        <p:spPr>
          <a:xfrm>
            <a:off x="2277264" y="1377527"/>
            <a:ext cx="7735057" cy="35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83016"/>
            <a:ext cx="10051742" cy="4396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r>
              <a:rPr lang="en-US" dirty="0">
                <a:latin typeface="+mn-lt"/>
              </a:rPr>
              <a:t>The commercial space age is here, companies are making space travel affordable for everyone. </a:t>
            </a:r>
          </a:p>
          <a:p>
            <a:r>
              <a:rPr lang="en-US" dirty="0">
                <a:latin typeface="+mn-lt"/>
              </a:rPr>
              <a:t>Virgin Galactic is providing suborbital spaceflights. </a:t>
            </a:r>
          </a:p>
          <a:p>
            <a:r>
              <a:rPr lang="en-US" dirty="0">
                <a:latin typeface="+mn-lt"/>
              </a:rPr>
              <a:t>Rocket Lab is a small satellite provider. </a:t>
            </a:r>
          </a:p>
          <a:p>
            <a:r>
              <a:rPr lang="en-US" dirty="0">
                <a:latin typeface="+mn-lt"/>
              </a:rPr>
              <a:t>Blue Origin manufactures sub-orbital and orbital reusable rockets. </a:t>
            </a:r>
          </a:p>
          <a:p>
            <a:r>
              <a:rPr lang="en-US" dirty="0">
                <a:latin typeface="+mn-lt"/>
              </a:rPr>
              <a:t>Perhaps the most successful is SpaceX. SpaceX’s accomplishments include: </a:t>
            </a:r>
          </a:p>
          <a:p>
            <a:r>
              <a:rPr lang="en-US" dirty="0">
                <a:latin typeface="+mn-lt"/>
              </a:rPr>
              <a:t>Sending spacecraft to the International Space Station. </a:t>
            </a:r>
          </a:p>
          <a:p>
            <a:r>
              <a:rPr lang="en-US" dirty="0" smtClean="0">
                <a:latin typeface="+mn-lt"/>
              </a:rPr>
              <a:t>One </a:t>
            </a:r>
            <a:r>
              <a:rPr lang="en-US" dirty="0">
                <a:latin typeface="+mn-lt"/>
              </a:rPr>
              <a:t>reason SpaceX can do this is the rocket launches are relatively inexpensive. </a:t>
            </a:r>
          </a:p>
          <a:p>
            <a:r>
              <a:rPr lang="en-US" dirty="0">
                <a:latin typeface="+mn-lt"/>
              </a:rPr>
              <a:t>SpaceX advertises Falcon 9 rocket launches on its website with a cost of 62 million dollars; </a:t>
            </a:r>
          </a:p>
          <a:p>
            <a:r>
              <a:rPr lang="en-US" dirty="0">
                <a:latin typeface="+mn-lt"/>
              </a:rPr>
              <a:t>oth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er providers cost upwards of 165 million dollars each, much of the savings is because 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SpaceX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can reuse the first stage. </a:t>
            </a:r>
          </a:p>
          <a:p>
            <a:r>
              <a:rPr lang="en-US" dirty="0">
                <a:solidFill>
                  <a:schemeClr val="accent1"/>
                </a:solidFill>
                <a:latin typeface="+mn-lt"/>
              </a:rPr>
              <a:t>Therefore, if we can determine if the first stage will land, we can determine the cost 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of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a launch. </a:t>
            </a:r>
          </a:p>
          <a:p>
            <a:r>
              <a:rPr lang="en-US" dirty="0">
                <a:solidFill>
                  <a:schemeClr val="accent1"/>
                </a:solidFill>
                <a:latin typeface="+mn-lt"/>
              </a:rPr>
              <a:t>Spaces X’s Falcon 9 launch like regular rockets. </a:t>
            </a:r>
          </a:p>
          <a:p>
            <a:r>
              <a:rPr lang="en-US" dirty="0" smtClean="0">
                <a:solidFill>
                  <a:schemeClr val="accent1"/>
                </a:solidFill>
                <a:latin typeface="+mn-lt"/>
              </a:rPr>
              <a:t>Stage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two, or the second stage, helps bring the payload to orbit, but most of the work 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is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done by the first stage. </a:t>
            </a:r>
          </a:p>
          <a:p>
            <a:r>
              <a:rPr lang="en-US" dirty="0" smtClean="0">
                <a:solidFill>
                  <a:schemeClr val="accent1"/>
                </a:solidFill>
                <a:latin typeface="+mn-lt"/>
              </a:rPr>
              <a:t>This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stage does most of the work and is much larger than the second stage. </a:t>
            </a:r>
          </a:p>
          <a:p>
            <a:r>
              <a:rPr lang="en-US" dirty="0" smtClean="0">
                <a:solidFill>
                  <a:schemeClr val="accent1"/>
                </a:solidFill>
                <a:latin typeface="+mn-lt"/>
              </a:rPr>
              <a:t>This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stage is quite large and expensive. </a:t>
            </a:r>
          </a:p>
          <a:p>
            <a:r>
              <a:rPr lang="en-US" dirty="0">
                <a:solidFill>
                  <a:schemeClr val="accent1"/>
                </a:solidFill>
                <a:latin typeface="+mn-lt"/>
              </a:rPr>
              <a:t>Unlike other rocket providers, SpaceX's Falcon 9 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Can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recover the first stage. 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Sometimes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the first stage does not land.  </a:t>
            </a:r>
          </a:p>
          <a:p>
            <a:r>
              <a:rPr lang="en-US" dirty="0">
                <a:solidFill>
                  <a:schemeClr val="accent1"/>
                </a:solidFill>
                <a:latin typeface="+mn-lt"/>
              </a:rPr>
              <a:t>Other times, Space X will sacrifice the first stage due to the mission parameters like 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payload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, orbit, and customer.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0258" y="5616731"/>
            <a:ext cx="11154051" cy="16209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smtClean="0"/>
              <a:t>The ration between success rate and failure is 76.9:23.1 for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KLC LC -39A 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527" b="15819"/>
          <a:stretch/>
        </p:blipFill>
        <p:spPr>
          <a:xfrm>
            <a:off x="1965960" y="1626952"/>
            <a:ext cx="7143750" cy="35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8503" y="4682331"/>
            <a:ext cx="10414662" cy="19470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 accuracy in lower payload mass &lt; 5000 kg, compared to high pay load mass (5000&gt; Pay load&lt;10000)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7006" b="15464"/>
          <a:stretch/>
        </p:blipFill>
        <p:spPr>
          <a:xfrm>
            <a:off x="876194" y="1515313"/>
            <a:ext cx="5379640" cy="3025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4460" b="12376"/>
          <a:stretch/>
        </p:blipFill>
        <p:spPr>
          <a:xfrm>
            <a:off x="6367345" y="1515313"/>
            <a:ext cx="5464098" cy="30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7575" y="4348264"/>
            <a:ext cx="8840918" cy="1001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developed models had similar performance in the test data 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had high performance in training data set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AutoShape 2" descr="data:image/png;base64,iVBORw0KGgoAAAANSUhEUgAAAWgAAAEWCAYAAABLzQ1kAAAABHNCSVQICAgIfAhkiAAAAAlwSFlzAAALEgAACxIB0t1+/AAAADh0RVh0U29mdHdhcmUAbWF0cGxvdGxpYiB2ZXJzaW9uMy4xLjEsIGh0dHA6Ly9tYXRwbG90bGliLm9yZy8QZhcZAAAe9klEQVR4nO3deZxcVZnG8d+ThCWYhR0VxAYGmkGEsI6Csoiy76MDCCiIRBSVcWMRRgRFRRwGHHFpNyQgwyJRAWUXWWRN2BIgIIEIJAKisgUh6X7nj3sqFk139e3qulW3up5vPvfTVffeOud0d+XtU+8951xFBGZmVj5jWt0AMzMbmAO0mVlJOUCbmZWUA7SZWUk5QJuZlZQDtJlZSTlA24hJGi/pUknPSbpoBOUcKOmqRratFST9VtKHW90Oa38O0B1E0gcl3SnpRUkLUiB5VwOKfj+wGrBSRHyg3kIi4ryI2LEB7XkNSdtJCkmX9Nu/cdp/fc5yvizp3KHOi4hdIuJndTbXbAkH6A4h6bPAGcDXyILpmsB3gb0aUPxbgYciYnEDyirKM8BWklaq2vdh4KFGVaCM/09Zw/jN1AEkTQZOBo6MiEsi4qWIWBQRl0bEF9I5y0g6Q9L8tJ0haZl0bDtJT0j6nKSnU+/70HTsJOBLwH6pZ35Y/56mpK7UUx2Xnh8iaa6kFyQ9KunAqv03Vb1uK0l3pNTJHZK2qjp2vaSvSLo5lXOVpJVr/BheBX4J7J9ePxb4D+C8fj+rMyU9Lul5STMkvTvt3xn4YtX3eU9VO06RdDOwEFg77ftoOv49SRdXlX+qpGslKfcv0DqWA3RneCewLDC9xjnHA+8ApgAbA1sCJ1QdfyMwGVgdOAw4S9IKEXEiWa/8goiYEBE/rtUQSW8Avg3sEhETga2Auwc4b0Xg8nTuSsDpwOX9esAfBA4FVgWWBj5fq27gHOBD6fFOwGxgfr9z7iD7GawI/By4SNKyEXFFv+9z46rXHAxMBSYC8/qV9zlgo/TH591kP7sPh9dYsBwcoDvDSsBfhkhBHAicHBFPR8QzwElkgadiUTq+KCJ+A7wIdNfZnj5gQ0njI2JBRMwe4JzdgIcjYlpELI6I84EHgT2qzvlpRDwUES8DF5IF1kFFxB+AFSV1kwXqcwY459yIeDbV+d/AMgz9fZ4dEbPTaxb1K28hcBDZH5hzgU9FxBNDlGcGOEB3imeBlSsphkG8mdf2/ualfUvK6BfgFwIThtuQiHgJ2A84Algg6XJJ6+doT6VNq1c9/3Md7ZkGfBLYngE+UaQ0zgMprfJ3sk8NtVInAI/XOhgRtwNzAZH9ITHLxQG6M9wC/APYu8Y588ku9lWsyes//uf1ErBc1fM3Vh+MiCsj4n3Am8h6xT/M0Z5Km56ss00V04BPAL9JvdslUgriGLLc9AoRsTzwHFlgBRgsLVEzXSHpSLKe+Hzg6Pqbbp3GAboDRMRzZBfyzpK0t6TlJC0laRdJ30ynnQ+cIGmVdLHtS2QfyetxN7CNpDXTBcrjKgckrSZpz5SLfoUsVdI7QBm/AdZLQwPHSdoP2AC4rM42ARARjwLbkuXc+5sILCYb8TFO0peASVXHnwK6hjNSQ9J6wFfJ0hwHA0dLqpmKMatwgO4QEXE68FmyC3/PkH0s/yTZyAbIgsidwL3AfcDMtK+euq4GLkhlzeC1QXUM2YWz+cBfyYLlJwYo41lg93Tus2Q9z90j4i/1tKlf2TdFxECfDq4Efks29G4e2aeO6vRFZRLOs5JmDlVPSimdC5waEfdExMNkI0GmVUbImNUiX0w2Mysn96DLbVngduAesiFhJ7W2OVYSfl90CAfocnsFeA/ZuOQpwM5kY5Wts/l9UXKSfpImdc2q2neapAcl3StpuqTlhyrHAbrcguwiGsBSaXNOyvy+KL+zyf5wVrsa2DAiNiK7znFc/xf11/AAnabdPj/Y1uj6OsBYslERT5P9gm9rbXOsJPy+KLGIuIHsInj1vquq5hLcCqwxVDmFXSSUdDLZRIJpZONIDwQmRsQ3a7xmKtmUWbZacZPNuieuXUjb2tH4ScvxyR8czc9P/DFPPlRzXoR1EL8vMj957OIRr22y6C9zcwfDpVdZ52OkWJX0RERP9TmSuoDLImLD/q+XdCnZsgE1h7IWmeLYKSK+GxEvRMTzEfE94N9rvSAieiJi84jY3MH5tV5+fiFzbp3Nhttu0uqmWIn4fdEa1bEqbT1Dvyoj6Xiy8fbnDXVukQG6V9kC7GMljUkrlg00IcEGMXHFSYyflE3IW2qZpdlg64348yMjnUhn7c7vi4L09ebf6qTsRg67AwfmWTCr1toMI/VB4My0BXBz2mc5TV51BQ77708yZswYNEbccfkfuOe6Ga1ulrWY3xcF6S12OfO0ZO0xwLb9lxkY9DVlnajyka73l7NhZlY6jchBvzp/dv4c9JvfVrM+SecD25EttPUUcCLZqI1lyGbGAtwaEUfUKqewHrSkVYDDga7qeiLiI0XVaWZWt76+hhUVEQcMsLvmWukDKTLF8SvgRuAanHs2s7KLxgXoRikyQC8XEccUWL6ZWeOM4OJfUYocxXGZpF0LLN/MrHGiL//WJEX2oI8CvijpFbLbJQmIiJhU+2VmZs0XBY/iqEdhATrdENTMrD008CJhoxTZg0bSCsC6ZMsjAkvmqJuZlUsnXSSU9FGyNMcaZIu6vIPs3njvKapOM7O6ddhFwqOALYB5EbE9sAnZrZbMzMqnwy4S/iMi/iEJSctExIOSugusz8ysfp10kRB4It0x4JfA1ZL+RnajUDOz8umki4QRsU96+GVJvwMmA1cUVZ+Z2UhElC8H3fAALWnFAXbfl75OoN9dBszMSqFDRnHMIFtetHq1p8rzALwSv5mVTyekOCJirUaXaWZWuA7pQZuZtZ/eRa1uwes4QJuZQWekOMzM2lIJUxyFzSSUNC3PPjOzUujry781SZE96LdVP5E0FtiswPrMzOrXCSkOSccBXwTGS3qefw63exXoaXR9ZmaNECW8SNjwFEdEfD2tBX1aREyKiIlpWykijmt0fWZmDdFJiyVFxHGS9gS2Sbuuj4jLiqrPzGxEOiHFUSHp68CWwHlp11GStnYv2sxKqYSjOIq8SLgbMCUi+64l/Qy4C3CANrPy6aQedLI8/1wcaXLBdZmZ1a/DetBfB+5KS42KLBft3rOZldPiDlqwPyLOl3Q92W2vBBwTEX8uqj4zsxEpYQ+6yHsSVsr/C/A3YD1J2wxxvplZazRwJqGkn0h6WtKsqn0rSrpa0sPp6wpDlVPkVO9TgZuB44EvpO3zRdVnZjYijR0HfTawc799xwLXRsS6wLXpeU1F5qD3Broj4pUC6zAza4wGjuKIiBskdfXbvRewXXr8M+B64Jha5RQZoOcCSwEO0GZWfsXnoFeLiAUAEbFA0qpDvaDIAL0QuFvStVQF6Yj4dIF1mpnVZxijOCRNBaZW7eqJiIavNVRkgP512szMyi9iGKdGD8Nf/O0pSW9Kvec3AU8P9YIih9n9rKiyzcwarviZhL8GPgx8I3391VAv8B1VzMygoQFa0vlkFwRXlvQEcCJZYL5Q0mHAn4APDFWOA7SZGTT0ImFEHDDIoR2GU44DtJkZQG9vq1vwOkXcUeVSYNBse0Ts2eg6zcxGrENWs/tW+rov8Ebg3PT8AOCxAuozMxu5TgjQEfF7AElfiYjqtTculXRDo+szM2uIEi6WVGQOehVJa0fEXABJawGrFFifmVndoi//OOhmKTJAfwa4XtLc9LwL+FiB9ZmZ1a8TUhwVEXGFpHWB9dOuB71wkpmVVoeM4nhPRFwnad9+h9aRRERc0ug6zcxGrEN60NsC1wF7DHAsAAdoMyufTgjQEXFi+npoo8s2MyvMMBZLapYiUhyfrXU8Ik5vdJ1mZiPWCT1oYGL62k12w9jKkqN7AB4HbWbl1AnD7CLiJABJVwGbRsQL6fmXgYsaXZ+ZWUN0wiiOKmsCr1Y9f5VsLLSZWelEh6Q4KqYBt0uaTjZ6Yx+yGyWamZVPJ6Q4KiLiFEm/Bd6ddh0aEXcVVZ+Z2Yh02FocRMRMYGaRdZiZNUQn9aDNzNrK4s66SGhm1j46LcVhZtY2nOIwMyunThtmZ2bWPtyDNjMrKQdoM7OS6rCp3mZmbaPT7kloZtY+HKDNzErKozjMzEqqhD3oMa1ugJlZKfRF/m0Ikj4jabakWZLOl7RsPU1ygDYzA6K3L/dWi6TVgU8Dm0fEhsBYYP962uQUh5kZNDrFMQ4YL2kRsBwwv55C3IM2MyMbZpd3kzRV0p1V29Ql5UQ8CXwL+BOwAHguIq6qp03uQZuZwbB60BHRA/QMdEzSCsBewFrA34GLJB0UEecOt0nuQZuZAfQNY6vtvcCjEfFMRCwCLgG2qqdJ7kGbmQGxuGHjoP8EvEPScsDLwA7AnfUU5ABtZgZ5esa5RMRtki4mu93fYuAuBkmHDMUB2syMxq7FEREnAieOtBwHaDMzaFgPupEcoM3M8Gp2Zmbl5R60mVk5xeJWt+D1HKDNzIAoYQ96yIkqkvaVNDE9PlbShZKmFN80M7MmatxElYbJM5PwyxHxgqStgD2AC4DvF9ssM7Pmir78W7PkCdCVOynuDnw3In4BLFNck8zMmq+MATpPDnqBpLOAnYHNJS2N1/Aws1EmetXqJrxOnkD7H8Dvgd0i4m/AysCxhbbKzKzJ2qoHLWlS1dMrqva9CNxccLvMzJoq+srXg66V4pgNBFDd6srzANYssF1mZk1VxmF2gwboiHhLMxtiZtZKEeXrQee62Cdpf0lfTI/XkLRZsc0yM2uuMuag80xU+Q6wPXBw2rUQj4M2s1Gmr1e5t2bJM8xuq4jYVNJdABHx1zTUzsxs1Gi3i4QViySNIbswiKSVKOW6T2Zm9StjgM6Tgz4L+AWwiqSTgJuAUwttlZlZk0Xk35plyB50RJwjaQbZnWoBPhARs4ptlplZc5WxB513udGxwCKyNIeneZvZqNOWw+wkHQ+cD7wZWAP4uaTjim6YmVkz9fYq99YseXrQBwGbRcRCAEmnADOArxfZMDOzZipjDzpPgJ7X77xxwNximmNm1hptlYOW9D9kOeeFwGxJV6bnO5KN5DAzGzWaOTojr1o96MpIjdnA5VX7by2uOWZmrdFWPeiI+HEzG2Jm1kq9feUboDZkDlrSOsApwAbAspX9EbFege0yM2uqMqY48vzJOBv4Kdk60LsAFwL/V2CbzMyari+UexuKpOUlXSzpQUkPSHpnPW3KE6CXi4grASLikYg4gWx1OzOzUSNCubcczgSuiIj1gY2BB+ppU55hdq9IEvCIpCOAJ4FV66nMzKysGpXiSLcG3AY4JCs3XgVeraesPAH6M8AE4NNkuejJwEfqqWw4zpl/S9FVWBt6ef6NrW6CjVJ5UhcVkqYCU6t29URET3q8NvAM8FNJG5NN7DsqIl4abpvyLJZ0W3r4Av9ctN/MbFQZziiOFIx7Bjk8DtgU+FRE3CbpTOBY4L+G26ZaE1Wmk9aAHqSB+w63MjOzsmrgII4ngCeqOrcXkwXoYavVg/5OPQWambWj4aQ4aomIP0t6XFJ3RMwBdgDur6esWhNVrq23gWZm7abBiyV9Cjgv3R5wLnBoPYXkXQ/azGxUa+R9/CLibmDzkZbjAG1mBgRttBZHf5KWiYhXimyMmVmrLC7hetB57qiypaT7gIfT840l/W/hLTMza6JAubdmyTPw79vA7sCzABFxD57qbWajTN8wtmbJk+IYExHzstneS/QW1B4zs5Zo1xz045K2BELSWLLhIw8V2ywzs+ZqZs84rzwB+uNkaY41gaeAa9I+M7NRo7cde9AR8TSwfxPaYmbWMiW841WuO6r8kAGmqUfE1AFONzNrS33t2IMmS2lULAvsAzxeTHPMzFqjhHe8ypXiuKD6uaRpwNWFtcjMrAXa9SJhf2sBb210Q8zMWqlPbZjikPQ3/tn7HwP8lTrXNjUzK6syTu6oGaDTvQg3JrsPIUBfRBlvTm5mNjJlHMVRc6p3CsbTI6I3bQ7OZjYq9aHcW7PkWYvjdkmbFt4SM7MWimFszVLrnoTjImIx8C7gcEmPAC8BIutcO2ib2ahRxhRHrRz07WR3pt27SW0xM2uZdhtmJ4CIeKRJbTEza5neNutBryLps4MdjIjTC2iPmVlLtFsPeiwwAUo4Qd3MrMHaLUAviIiTm9YSM7MWKuEtCYfOQZuZdYJ260Hv0LRWmJm1WFtN9Y6IvzazIWZmrdRu46DNzDpGu6U4zMw6RhkDdJ61OMzMRr1Gr8UhaaykuyRdVm+b3IM2M6OQHPRRwAPApHoLcA/azIxsFEfebSiS1gB2A340kjY5QJuZAX1E7k3SVEl3Vm1T+xV3BnA0I0xtO8VhZsbwImlE9AA9Ax2TtDvwdETMkLTdSNrkAG1mRkMX4t8a2FPSrsCywCRJ50bEQcMtyCkOMzOyHnTerZaIOC4i1oiILmB/4Lp6gjO4B21mBsBile+Wqw7QZmYUc6/BiLgeuL7e1ztAm5lRzpmEDtBmZmTD7MrGAdrMjGJSHCPlAG1mhlMcZmal1VvCPrQDtJkZ7kGbmZVWuAdtZlZO7kGbmZWUh9mZmZVU+cKzA7SZGQCLSxiiHaDNzPBFQjOz0vJFQjOzknIP2syspNyDNjMrqd5wD9rMrJQ8DtrMrKScgzYzKynnoM3MSsopDjOzknKKw8yspDyKw8yspJziMDMrKV8kNDMrKeegzcxKyikOM7OSihJeJBzT6gaYmZVBL5F7q0XSWyT9TtIDkmZLOqreNrkHbWZGQ1Mci4HPRcRMSROBGZKujoj7h1uQA7SZGY1LcUTEAmBBevyCpAeA1QEHaDOzehRxkVBSF7AJcFs9r3cO2syMbJhd3n+Spkq6s2qb2r88SROAXwD/GRHP19Mm96DNzBjeVO+I6AF6BjsuaSmy4HxeRFxSb5scoM3MaFyKQ5KAHwMPRMTpIynLKQ4zM7IAnXcbwtbAwcB7JN2dtl3raZN70GZmNHQUx02AGlGWA7SZGZ7qbWZWWl4sycyspHqjfAuOOkCbmVHOxZIcoM3McA7azKy0nIM2MyupPqc4zMzKyT1oM7OS8igOM7OScorDzKyknOIwMysp96DNzErKPWgzs5Lqjd5WN+F1HKDNzPBUbzOz0vJUbzOzknIP2syspDyKw8yspDyKw8yspDzV28yspJyDNjMrKeegzcxKyj1oM7OS8jhoM7OScg/azKykPIrDzKykyniRcEyrG2C17bTjdsyedQMP3n8TR3/hyFY3x1rkhK+dzja77c/eBx2xZN+3vvMj9jjgcPb50Mf59HEn8/wLL7awhe0vInJvzeIAXWJjxozh22eewu57HMTbN96e/fbbm3/913Vb3Sxrgb13fR/fP/2rr9n3zi02Yfq07zP9nO/R9ZbV+dG0C1rUutEhhvFvKJJ2ljRH0h8lHVtvmxygS2zLLTbhkUce49FH/8SiRYu48MJfseceO7W6WdYCm095O5MnTXzNvq3/bTPGjRsLwEZvW5+nnv5LK5o2ajSqBy1pLHAWsAuwAXCApA3qaVMhOWhJ+9Y6HhGXFFHvaPPm1d/I40/MX/L8iScXsOUWm7SwRVZW0y+/ip132LbVzWhrDcxBbwn8MSLmAkj6P2Av4P7hFqQi8imSfpoergpsBVyXnm8PXB8RAwZwSVOBqelpT0T0NLxx7eUDwE6Sbk8/i4PJfvmfam2zrBW6u7u7gMvmzJmzIWT/XyKip7u7+3hgc2DfOXPmlO9K1yjUL1ZBVbyS9H5g54j4aHp+MPBvEfHJ4dZTSA86Ig4FkHQZsEFELEjP30TW9R/sdT1Apwflak8AbwGmkP1c1gDm13yFdZKp3d3drwC7Azs4ODfPELFKA72knnqKzkF3VYJz8hSwXsF1jiZ3AOt2d3cvDSwN7A/8urVNsrKYMGHCJOAYYM85c+YsbHV7bIlKx6qi7o5VISmOJYVL3wHWBc4n+wuyP1luxh/R89v1scceu6Srq+tJ4CfAKa1ukDVfd3f3+cB2wMpkHZ0TFy1adNZSSy31DPBsOu3WOXPmHDFIEdYkksYBDwE7AE+SdbQ+GBGzh11W0WP6JO0DbJOe3hAR0wutcBSq5Bpb3Q4rF78vykvSrsAZwFjgJxFRV8eqGQH6rcC6EXGNpOWAsRHxQqGVmpmNAoXmoCUdDlwM/CDtWh34ZZF1mpmNFkVfJDwS2Bp4HiAiHiYbemdmZkMoOkC/EhGvVp6k5PmoGQok6cuSPp8enyzpvQOcs10abtiI+r5Y49hjklZuUD1e1KGFGvXzl9QlaVYjyrLWKDpA/z4FlfGS3gdcBFxacJ0tERFfiohrCq5m0ABtZqNP0QH6WOAZ4D7gY8BvgBMKrrNQko5Pi6BcA3RX7T87zSCqLJTyoKSbgMFmTR4i6RJJV0h6WNI3q44dIOk+SbMknZr2fYPsD93dks4boo2/lDRD0uw046my/0VJp0i6R9KtklZL+9eSdIukOyR9ZQQ/HmsgSRMkXStpZno/7JX2d0l6QNIP0+/4Kknj07HN0u/3FrIUo7Wz4SwQ0ukbsBnZH5vlgEnAH4HPp2NnA+8HlgUeJxv/LeBC4LIByjoEmAtMTq+ZRza4/c3An4BVyGZ6XgfsnV7zYo22PQasnB6vmL6OB2YBK6XnAeyRHn8TOCE9/jXwofT4yFr1eGvK++zF9HUcMCk9Xjm93wR0AYuBKenYhcBB6fG9wLbp8WnArFZ/P97q34paLOk+auSaI2KjIuptgncD0yNiIYCkgWb1rQ88GtkFUSSdy2vn7Fe7NiKeS+fdD7wVWIlsvZJn0v7zyMaRD2f0y6fT+HPIgv66ZJMZXgUq+fAZwPvS462Bf0+PpwGnDqMuK46Ar0naBugjGwW1Wjr2aETcnR7PALokTQaWj4jfp/3TyFZUszZV1B1Vdk9fKx+xpqWvBwLtPiU1z0XOvBdCX6l63Ev2+xhoHn9ukrYD3gu8MyIWSrqerIcOsChS16qqvopRc/F2FDmQ7JPUZhGxSNJj/PN32f+9M57svePf4yhSSA46IuZFxDxg64g4OiLuS9uxQDsvaHwDsI+k8ZImAnsMcM6DwFqS1knPDxhmHbcB20paOa0rewBQ6REtkrTUEK+fDPwtBef1gXfkqPNmsmn4kAUFK4fJwNMpOG9P9glrUBHxd+A5Se9Ku/y7bHNFXyR8Q9WbBUlbAW8ouM7CRMRM4ALgbuAXwI0DnPMPspTG5eki4bxh1rEAOA74HXAPMDMifpUO9wD3DnGR8ApgnKR7ga8At+ao9ijgSEl3kAUFK4fzgM0l3UkWbB/M8ZpDgbPSRcKXi2ycFa/oxZI2I1vgp/Kf/u/AR1KgMzOzGgpfiwNA0qRU13OFV2ZmNkoU3YNehmx0QBdVF6Qi4uTCKjUzGyWKGsVR8SvgObJhQK8Mca6ZmVUpugc9KyI2LKwCM7NRrOhRHH+Q9PaC6zAzG5WKDtDvAmaktSvuTesJ3FtwnTZCknrTmh+zJF2UbrRQb1lLVvOTtKekY2ucu7ykT9RRx5JVBfPs73fOkjVUctblFeKsaYrOQXuaaXt6OSKmwJKp5kcAp1cOShJZeqxvOIVGxK+pfdPb5YFPAN8ddovNRqFCe9BVMwpfJpuCWtmsfdwI/EvVCmrfBWYCb5G0Y1oFb2bqaU+AwVfzSyv4fSc9Xk3S9LTy2j1pEtM3gHVS7/20dN4X0ip790o6qaqsAVcVHIykw1M590j6Rb9PBe+VdKOkhyTtns4fK+m0qro/NkCZb5N0e2rvvZLWHf6P12xwRd/yak9JDwOPkk1Xfgz4bZF1WuMou8HCLmQr+EEWCM+JiE2Al8iWjn1vRGwK3Al8VtKywA/JpsG/G3jjIMV/G/h9RGwMbArMJlue9pGImBIRX5C0I9lCT1sCU4DNJG2TJkDtD2xC9gdgixzfziURsUWq7wHgsKpjXcC2wG7A99P3cBjwXERskco/XNJa/co8AjgzfdrYHHgiRzvMcis6xfEVsrUgromITdJ6AsNdm8Kab7ykykppNwI/JlsGdV5EVKaOvwPYALg5y3iwNHAL+Vfzew/wIYCI6CVbQ2KFfufsmLa70vMJZAF7IkOvKtjfhpK+SpZGmQBcWXXswpSueVjS3PQ97AhsVJWfnpzqfqjqdbcAx0tag+wPwMM52mGWW9EBelFEPCtpjKQxEfE7pQXordSW5KArUhB+qXoXcHVEHNDvvCk0Lo0l4OsR8YPX7JT+s446ziZbV/seSYcA21Ud619WpLo/FRHVgRxJXUtOivi5pNvIet5XSvpoRFw3zHaZDaroURx/T3nJG4DzJJ1JttC4tb9bga0l/QuApOUkrUf+1fyuBT6eXjs2LQfwAlnvuOJK4CNVue3VJa1KvlUF+5sILFC2GmD/Vd4+kDoR6wBrA3NS3R9P5yNpPUmvWehL0trA3Ij4NtnFz3Zd59xKqugAvRfZBcLPkK2y9gj5/jNZyaUbChwCnJ+GTt4KrD+M1fyOArZXdnOHGcDbIuJZspTJLEmnRcRVwM+BW9J5FwMT86wqOID/IlvK9WpevyrcHLJrJL8Fjkjfw4+A+4GZaVjdD3j9J879gFkpHbQ+cE6Odpjl1pTFkszMbPiKuuXVCwycIxQQETGpiHrNzEYT96DNzEqq6By0mZnVyQHazKykHKDNzErKAdrMrKQcoM3MSur/AaiIHBcG6FL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6" name="AutoShape 4" descr="data:image/png;base64,iVBORw0KGgoAAAANSUhEUgAAAWgAAAEWCAYAAABLzQ1kAAAABHNCSVQICAgIfAhkiAAAAAlwSFlzAAALEgAACxIB0t1+/AAAADh0RVh0U29mdHdhcmUAbWF0cGxvdGxpYiB2ZXJzaW9uMy4xLjEsIGh0dHA6Ly9tYXRwbG90bGliLm9yZy8QZhcZAAAe9klEQVR4nO3deZxcVZnG8d+ThCWYhR0VxAYGmkGEsI6Csoiy76MDCCiIRBSVcWMRRgRFRRwGHHFpNyQgwyJRAWUXWWRN2BIgIIEIJAKisgUh6X7nj3sqFk139e3qulW3up5vPvfTVffeOud0d+XtU+8951xFBGZmVj5jWt0AMzMbmAO0mVlJOUCbmZWUA7SZWUk5QJuZlZQDtJlZSTlA24hJGi/pUknPSbpoBOUcKOmqRratFST9VtKHW90Oa38O0B1E0gcl3SnpRUkLUiB5VwOKfj+wGrBSRHyg3kIi4ryI2LEB7XkNSdtJCkmX9Nu/cdp/fc5yvizp3KHOi4hdIuJndTbXbAkH6A4h6bPAGcDXyILpmsB3gb0aUPxbgYciYnEDyirKM8BWklaq2vdh4KFGVaCM/09Zw/jN1AEkTQZOBo6MiEsi4qWIWBQRl0bEF9I5y0g6Q9L8tJ0haZl0bDtJT0j6nKSnU+/70HTsJOBLwH6pZ35Y/56mpK7UUx2Xnh8iaa6kFyQ9KunAqv03Vb1uK0l3pNTJHZK2qjp2vaSvSLo5lXOVpJVr/BheBX4J7J9ePxb4D+C8fj+rMyU9Lul5STMkvTvt3xn4YtX3eU9VO06RdDOwEFg77ftoOv49SRdXlX+qpGslKfcv0DqWA3RneCewLDC9xjnHA+8ApgAbA1sCJ1QdfyMwGVgdOAw4S9IKEXEiWa/8goiYEBE/rtUQSW8Avg3sEhETga2Auwc4b0Xg8nTuSsDpwOX9esAfBA4FVgWWBj5fq27gHOBD6fFOwGxgfr9z7iD7GawI/By4SNKyEXFFv+9z46rXHAxMBSYC8/qV9zlgo/TH591kP7sPh9dYsBwcoDvDSsBfhkhBHAicHBFPR8QzwElkgadiUTq+KCJ+A7wIdNfZnj5gQ0njI2JBRMwe4JzdgIcjYlpELI6I84EHgT2qzvlpRDwUES8DF5IF1kFFxB+AFSV1kwXqcwY459yIeDbV+d/AMgz9fZ4dEbPTaxb1K28hcBDZH5hzgU9FxBNDlGcGOEB3imeBlSsphkG8mdf2/ualfUvK6BfgFwIThtuQiHgJ2A84Algg6XJJ6+doT6VNq1c9/3Md7ZkGfBLYngE+UaQ0zgMprfJ3sk8NtVInAI/XOhgRtwNzAZH9ITHLxQG6M9wC/APYu8Y588ku9lWsyes//uf1ErBc1fM3Vh+MiCsj4n3Am8h6xT/M0Z5Km56ss00V04BPAL9JvdslUgriGLLc9AoRsTzwHFlgBRgsLVEzXSHpSLKe+Hzg6Pqbbp3GAboDRMRzZBfyzpK0t6TlJC0laRdJ30ynnQ+cIGmVdLHtS2QfyetxN7CNpDXTBcrjKgckrSZpz5SLfoUsVdI7QBm/AdZLQwPHSdoP2AC4rM42ARARjwLbkuXc+5sILCYb8TFO0peASVXHnwK6hjNSQ9J6wFfJ0hwHA0dLqpmKMatwgO4QEXE68FmyC3/PkH0s/yTZyAbIgsidwL3AfcDMtK+euq4GLkhlzeC1QXUM2YWz+cBfyYLlJwYo41lg93Tus2Q9z90j4i/1tKlf2TdFxECfDq4Efks29G4e2aeO6vRFZRLOs5JmDlVPSimdC5waEfdExMNkI0GmVUbImNUiX0w2Mysn96DLbVngduAesiFhJ7W2OVYSfl90CAfocnsFeA/ZuOQpwM5kY5Wts/l9UXKSfpImdc2q2neapAcl3StpuqTlhyrHAbrcguwiGsBSaXNOyvy+KL+zyf5wVrsa2DAiNiK7znFc/xf11/AAnabdPj/Y1uj6OsBYslERT5P9gm9rbXOsJPy+KLGIuIHsInj1vquq5hLcCqwxVDmFXSSUdDLZRIJpZONIDwQmRsQ3a7xmKtmUWbZacZPNuieuXUjb2tH4ScvxyR8czc9P/DFPPlRzXoR1EL8vMj957OIRr22y6C9zcwfDpVdZ52OkWJX0RERP9TmSuoDLImLD/q+XdCnZsgE1h7IWmeLYKSK+GxEvRMTzEfE94N9rvSAieiJi84jY3MH5tV5+fiFzbp3Nhttu0uqmWIn4fdEa1bEqbT1Dvyoj6Xiy8fbnDXVukQG6V9kC7GMljUkrlg00IcEGMXHFSYyflE3IW2qZpdlg64348yMjnUhn7c7vi4L09ebf6qTsRg67AwfmWTCr1toMI/VB4My0BXBz2mc5TV51BQ77708yZswYNEbccfkfuOe6Ga1ulrWY3xcF6S12OfO0ZO0xwLb9lxkY9DVlnajyka73l7NhZlY6jchBvzp/dv4c9JvfVrM+SecD25EttPUUcCLZqI1lyGbGAtwaEUfUKqewHrSkVYDDga7qeiLiI0XVaWZWt76+hhUVEQcMsLvmWukDKTLF8SvgRuAanHs2s7KLxgXoRikyQC8XEccUWL6ZWeOM4OJfUYocxXGZpF0LLN/MrHGiL//WJEX2oI8CvijpFbLbJQmIiJhU+2VmZs0XBY/iqEdhATrdENTMrD008CJhoxTZg0bSCsC6ZMsjAkvmqJuZlUsnXSSU9FGyNMcaZIu6vIPs3njvKapOM7O6ddhFwqOALYB5EbE9sAnZrZbMzMqnwy4S/iMi/iEJSctExIOSugusz8ysfp10kRB4It0x4JfA1ZL+RnajUDOz8umki4QRsU96+GVJvwMmA1cUVZ+Z2UhElC8H3fAALWnFAXbfl75OoN9dBszMSqFDRnHMIFtetHq1p8rzALwSv5mVTyekOCJirUaXaWZWuA7pQZuZtZ/eRa1uwes4QJuZQWekOMzM2lIJUxyFzSSUNC3PPjOzUujry781SZE96LdVP5E0FtiswPrMzOrXCSkOSccBXwTGS3qefw63exXoaXR9ZmaNECW8SNjwFEdEfD2tBX1aREyKiIlpWykijmt0fWZmDdFJiyVFxHGS9gS2Sbuuj4jLiqrPzGxEOiHFUSHp68CWwHlp11GStnYv2sxKqYSjOIq8SLgbMCUi+64l/Qy4C3CANrPy6aQedLI8/1wcaXLBdZmZ1a/DetBfB+5KS42KLBft3rOZldPiDlqwPyLOl3Q92W2vBBwTEX8uqj4zsxEpYQ+6yHsSVsr/C/A3YD1J2wxxvplZazRwJqGkn0h6WtKsqn0rSrpa0sPp6wpDlVPkVO9TgZuB44EvpO3zRdVnZjYijR0HfTawc799xwLXRsS6wLXpeU1F5qD3Broj4pUC6zAza4wGjuKIiBskdfXbvRewXXr8M+B64Jha5RQZoOcCSwEO0GZWfsXnoFeLiAUAEbFA0qpDvaDIAL0QuFvStVQF6Yj4dIF1mpnVZxijOCRNBaZW7eqJiIavNVRkgP512szMyi9iGKdGD8Nf/O0pSW9Kvec3AU8P9YIih9n9rKiyzcwarviZhL8GPgx8I3391VAv8B1VzMygoQFa0vlkFwRXlvQEcCJZYL5Q0mHAn4APDFWOA7SZGTT0ImFEHDDIoR2GU44DtJkZQG9vq1vwOkXcUeVSYNBse0Ts2eg6zcxGrENWs/tW+rov8Ebg3PT8AOCxAuozMxu5TgjQEfF7AElfiYjqtTculXRDo+szM2uIEi6WVGQOehVJa0fEXABJawGrFFifmVndoi//OOhmKTJAfwa4XtLc9LwL+FiB9ZmZ1a8TUhwVEXGFpHWB9dOuB71wkpmVVoeM4nhPRFwnad9+h9aRRERc0ug6zcxGrEN60NsC1wF7DHAsAAdoMyufTgjQEXFi+npoo8s2MyvMMBZLapYiUhyfrXU8Ik5vdJ1mZiPWCT1oYGL62k12w9jKkqN7AB4HbWbl1AnD7CLiJABJVwGbRsQL6fmXgYsaXZ+ZWUN0wiiOKmsCr1Y9f5VsLLSZWelEh6Q4KqYBt0uaTjZ6Yx+yGyWamZVPJ6Q4KiLiFEm/Bd6ddh0aEXcVVZ+Z2Yh02FocRMRMYGaRdZiZNUQn9aDNzNrK4s66SGhm1j46LcVhZtY2nOIwMyunThtmZ2bWPtyDNjMrKQdoM7OS6rCp3mZmbaPT7kloZtY+HKDNzErKozjMzEqqhD3oMa1ugJlZKfRF/m0Ikj4jabakWZLOl7RsPU1ygDYzA6K3L/dWi6TVgU8Dm0fEhsBYYP962uQUh5kZNDrFMQ4YL2kRsBwwv55C3IM2MyMbZpd3kzRV0p1V29Ql5UQ8CXwL+BOwAHguIq6qp03uQZuZwbB60BHRA/QMdEzSCsBewFrA34GLJB0UEecOt0nuQZuZAfQNY6vtvcCjEfFMRCwCLgG2qqdJ7kGbmQGxuGHjoP8EvEPScsDLwA7AnfUU5ABtZgZ5esa5RMRtki4mu93fYuAuBkmHDMUB2syMxq7FEREnAieOtBwHaDMzaFgPupEcoM3M8Gp2Zmbl5R60mVk5xeJWt+D1HKDNzIAoYQ96yIkqkvaVNDE9PlbShZKmFN80M7MmatxElYbJM5PwyxHxgqStgD2AC4DvF9ssM7Pmir78W7PkCdCVOynuDnw3In4BLFNck8zMmq+MATpPDnqBpLOAnYHNJS2N1/Aws1EmetXqJrxOnkD7H8Dvgd0i4m/AysCxhbbKzKzJ2qoHLWlS1dMrqva9CNxccLvMzJoq+srXg66V4pgNBFDd6srzANYssF1mZk1VxmF2gwboiHhLMxtiZtZKEeXrQee62Cdpf0lfTI/XkLRZsc0yM2uuMuag80xU+Q6wPXBw2rUQj4M2s1Gmr1e5t2bJM8xuq4jYVNJdABHx1zTUzsxs1Gi3i4QViySNIbswiKSVKOW6T2Zm9StjgM6Tgz4L+AWwiqSTgJuAUwttlZlZk0Xk35plyB50RJwjaQbZnWoBPhARs4ptlplZc5WxB513udGxwCKyNIeneZvZqNOWw+wkHQ+cD7wZWAP4uaTjim6YmVkz9fYq99YseXrQBwGbRcRCAEmnADOArxfZMDOzZipjDzpPgJ7X77xxwNximmNm1hptlYOW9D9kOeeFwGxJV6bnO5KN5DAzGzWaOTojr1o96MpIjdnA5VX7by2uOWZmrdFWPeiI+HEzG2Jm1kq9feUboDZkDlrSOsApwAbAspX9EbFege0yM2uqMqY48vzJOBv4Kdk60LsAFwL/V2CbzMyari+UexuKpOUlXSzpQUkPSHpnPW3KE6CXi4grASLikYg4gWx1OzOzUSNCubcczgSuiIj1gY2BB+ppU55hdq9IEvCIpCOAJ4FV66nMzKysGpXiSLcG3AY4JCs3XgVeraesPAH6M8AE4NNkuejJwEfqqWw4zpl/S9FVWBt6ef6NrW6CjVJ5UhcVkqYCU6t29URET3q8NvAM8FNJG5NN7DsqIl4abpvyLJZ0W3r4Av9ctN/MbFQZziiOFIx7Bjk8DtgU+FRE3CbpTOBY4L+G26ZaE1Wmk9aAHqSB+w63MjOzsmrgII4ngCeqOrcXkwXoYavVg/5OPQWambWj4aQ4aomIP0t6XFJ3RMwBdgDur6esWhNVrq23gWZm7abBiyV9Cjgv3R5wLnBoPYXkXQ/azGxUa+R9/CLibmDzkZbjAG1mBgRttBZHf5KWiYhXimyMmVmrLC7hetB57qiypaT7gIfT840l/W/hLTMza6JAubdmyTPw79vA7sCzABFxD57qbWajTN8wtmbJk+IYExHzstneS/QW1B4zs5Zo1xz045K2BELSWLLhIw8V2ywzs+ZqZs84rzwB+uNkaY41gaeAa9I+M7NRo7cde9AR8TSwfxPaYmbWMiW841WuO6r8kAGmqUfE1AFONzNrS33t2IMmS2lULAvsAzxeTHPMzFqjhHe8ypXiuKD6uaRpwNWFtcjMrAXa9SJhf2sBb210Q8zMWqlPbZjikPQ3/tn7HwP8lTrXNjUzK6syTu6oGaDTvQg3JrsPIUBfRBlvTm5mNjJlHMVRc6p3CsbTI6I3bQ7OZjYq9aHcW7PkWYvjdkmbFt4SM7MWimFszVLrnoTjImIx8C7gcEmPAC8BIutcO2ib2ahRxhRHrRz07WR3pt27SW0xM2uZdhtmJ4CIeKRJbTEza5neNutBryLps4MdjIjTC2iPmVlLtFsPeiwwAUo4Qd3MrMHaLUAviIiTm9YSM7MWKuEtCYfOQZuZdYJ260Hv0LRWmJm1WFtN9Y6IvzazIWZmrdRu46DNzDpGu6U4zMw6RhkDdJ61OMzMRr1Gr8UhaaykuyRdVm+b3IM2M6OQHPRRwAPApHoLcA/azIxsFEfebSiS1gB2A340kjY5QJuZAX1E7k3SVEl3Vm1T+xV3BnA0I0xtO8VhZsbwImlE9AA9Ax2TtDvwdETMkLTdSNrkAG1mRkMX4t8a2FPSrsCywCRJ50bEQcMtyCkOMzOyHnTerZaIOC4i1oiILmB/4Lp6gjO4B21mBsBile+Wqw7QZmYUc6/BiLgeuL7e1ztAm5lRzpmEDtBmZmTD7MrGAdrMjGJSHCPlAG1mhlMcZmal1VvCPrQDtJkZ7kGbmZVWuAdtZlZO7kGbmZWUh9mZmZVU+cKzA7SZGQCLSxiiHaDNzPBFQjOz0vJFQjOzknIP2syspNyDNjMrqd5wD9rMrJQ8DtrMrKScgzYzKynnoM3MSsopDjOzknKKw8yspDyKw8yspJziMDMrKV8kNDMrKeegzcxKyikOM7OSihJeJBzT6gaYmZVBL5F7q0XSWyT9TtIDkmZLOqreNrkHbWZGQ1Mci4HPRcRMSROBGZKujoj7h1uQA7SZGY1LcUTEAmBBevyCpAeA1QEHaDOzehRxkVBSF7AJcFs9r3cO2syMbJhd3n+Spkq6s2qb2r88SROAXwD/GRHP19Mm96DNzBjeVO+I6AF6BjsuaSmy4HxeRFxSb5scoM3MaFyKQ5KAHwMPRMTpIynLKQ4zM7IAnXcbwtbAwcB7JN2dtl3raZN70GZmNHQUx02AGlGWA7SZGZ7qbWZWWl4sycyspHqjfAuOOkCbmVHOxZIcoM3McA7azKy0nIM2MyupPqc4zMzKyT1oM7OS8igOM7OScorDzKyknOIwMysp96DNzErKPWgzs5Lqjd5WN+F1HKDNzPBUbzOz0vJUbzOzknIP2syspDyKw8yspDyKw8yspDzV28yspJyDNjMrKeegzcxKyj1oM7OS8jhoM7OScg/azKykPIrDzKykyniRcEyrG2C17bTjdsyedQMP3n8TR3/hyFY3x1rkhK+dzja77c/eBx2xZN+3vvMj9jjgcPb50Mf59HEn8/wLL7awhe0vInJvzeIAXWJjxozh22eewu57HMTbN96e/fbbm3/913Vb3Sxrgb13fR/fP/2rr9n3zi02Yfq07zP9nO/R9ZbV+dG0C1rUutEhhvFvKJJ2ljRH0h8lHVtvmxygS2zLLTbhkUce49FH/8SiRYu48MJfseceO7W6WdYCm095O5MnTXzNvq3/bTPGjRsLwEZvW5+nnv5LK5o2ajSqBy1pLHAWsAuwAXCApA3qaVMhOWhJ+9Y6HhGXFFHvaPPm1d/I40/MX/L8iScXsOUWm7SwRVZW0y+/ip132LbVzWhrDcxBbwn8MSLmAkj6P2Av4P7hFqQi8imSfpoergpsBVyXnm8PXB8RAwZwSVOBqelpT0T0NLxx7eUDwE6Sbk8/i4PJfvmfam2zrBW6u7u7gMvmzJmzIWT/XyKip7u7+3hgc2DfOXPmlO9K1yjUL1ZBVbyS9H5g54j4aHp+MPBvEfHJ4dZTSA86Ig4FkHQZsEFELEjP30TW9R/sdT1Apwflak8AbwGmkP1c1gDm13yFdZKp3d3drwC7Azs4ODfPELFKA72knnqKzkF3VYJz8hSwXsF1jiZ3AOt2d3cvDSwN7A/8urVNsrKYMGHCJOAYYM85c+YsbHV7bIlKx6qi7o5VISmOJYVL3wHWBc4n+wuyP1luxh/R89v1scceu6Srq+tJ4CfAKa1ukDVfd3f3+cB2wMpkHZ0TFy1adNZSSy31DPBsOu3WOXPmHDFIEdYkksYBDwE7AE+SdbQ+GBGzh11W0WP6JO0DbJOe3hAR0wutcBSq5Bpb3Q4rF78vykvSrsAZwFjgJxFRV8eqGQH6rcC6EXGNpOWAsRHxQqGVmpmNAoXmoCUdDlwM/CDtWh34ZZF1mpmNFkVfJDwS2Bp4HiAiHiYbemdmZkMoOkC/EhGvVp6k5PmoGQok6cuSPp8enyzpvQOcs10abtiI+r5Y49hjklZuUD1e1KGFGvXzl9QlaVYjyrLWKDpA/z4FlfGS3gdcBFxacJ0tERFfiohrCq5m0ABtZqNP0QH6WOAZ4D7gY8BvgBMKrrNQko5Pi6BcA3RX7T87zSCqLJTyoKSbgMFmTR4i6RJJV0h6WNI3q44dIOk+SbMknZr2fYPsD93dks4boo2/lDRD0uw046my/0VJp0i6R9KtklZL+9eSdIukOyR9ZQQ/HmsgSRMkXStpZno/7JX2d0l6QNIP0+/4Kknj07HN0u/3FrIUo7Wz4SwQ0ukbsBnZH5vlgEnAH4HPp2NnA+8HlgUeJxv/LeBC4LIByjoEmAtMTq+ZRza4/c3An4BVyGZ6XgfsnV7zYo22PQasnB6vmL6OB2YBK6XnAeyRHn8TOCE9/jXwofT4yFr1eGvK++zF9HUcMCk9Xjm93wR0AYuBKenYhcBB6fG9wLbp8WnArFZ/P97q34paLOk+auSaI2KjIuptgncD0yNiIYCkgWb1rQ88GtkFUSSdy2vn7Fe7NiKeS+fdD7wVWIlsvZJn0v7zyMaRD2f0y6fT+HPIgv66ZJMZXgUq+fAZwPvS462Bf0+PpwGnDqMuK46Ar0naBugjGwW1Wjr2aETcnR7PALokTQaWj4jfp/3TyFZUszZV1B1Vdk9fKx+xpqWvBwLtPiU1z0XOvBdCX6l63Ev2+xhoHn9ukrYD3gu8MyIWSrqerIcOsChS16qqvopRc/F2FDmQ7JPUZhGxSNJj/PN32f+9M57svePf4yhSSA46IuZFxDxg64g4OiLuS9uxQDsvaHwDsI+k8ZImAnsMcM6DwFqS1knPDxhmHbcB20paOa0rewBQ6REtkrTUEK+fDPwtBef1gXfkqPNmsmn4kAUFK4fJwNMpOG9P9glrUBHxd+A5Se9Ku/y7bHNFXyR8Q9WbBUlbAW8ouM7CRMRM4ALgbuAXwI0DnPMPspTG5eki4bxh1rEAOA74HXAPMDMifpUO9wD3DnGR8ApgnKR7ga8At+ao9ijgSEl3kAUFK4fzgM0l3UkWbB/M8ZpDgbPSRcKXi2ycFa/oxZI2I1vgp/Kf/u/AR1KgMzOzGgpfiwNA0qRU13OFV2ZmNkoU3YNehmx0QBdVF6Qi4uTCKjUzGyWKGsVR8SvgObJhQK8Mca6ZmVUpugc9KyI2LKwCM7NRrOhRHH+Q9PaC6zAzG5WKDtDvAmaktSvuTesJ3FtwnTZCknrTmh+zJF2UbrRQb1lLVvOTtKekY2ucu7ykT9RRx5JVBfPs73fOkjVUctblFeKsaYrOQXuaaXt6OSKmwJKp5kcAp1cOShJZeqxvOIVGxK+pfdPb5YFPAN8ddovNRqFCe9BVMwpfJpuCWtmsfdwI/EvVCmrfBWYCb5G0Y1oFb2bqaU+AwVfzSyv4fSc9Xk3S9LTy2j1pEtM3gHVS7/20dN4X0ip790o6qaqsAVcVHIykw1M590j6Rb9PBe+VdKOkhyTtns4fK+m0qro/NkCZb5N0e2rvvZLWHf6P12xwRd/yak9JDwOPkk1Xfgz4bZF1WuMou8HCLmQr+EEWCM+JiE2Al8iWjn1vRGwK3Al8VtKywA/JpsG/G3jjIMV/G/h9RGwMbArMJlue9pGImBIRX5C0I9lCT1sCU4DNJG2TJkDtD2xC9gdgixzfziURsUWq7wHgsKpjXcC2wG7A99P3cBjwXERskco/XNJa/co8AjgzfdrYHHgiRzvMcis6xfEVsrUgromITdJ6AsNdm8Kab7ykykppNwI/JlsGdV5EVKaOvwPYALg5y3iwNHAL+Vfzew/wIYCI6CVbQ2KFfufsmLa70vMJZAF7IkOvKtjfhpK+SpZGmQBcWXXswpSueVjS3PQ97AhsVJWfnpzqfqjqdbcAx0tag+wPwMM52mGWW9EBelFEPCtpjKQxEfE7pQXordSW5KArUhB+qXoXcHVEHNDvvCk0Lo0l4OsR8YPX7JT+s446ziZbV/seSYcA21Ud619WpLo/FRHVgRxJXUtOivi5pNvIet5XSvpoRFw3zHaZDaroURx/T3nJG4DzJJ1JttC4tb9bga0l/QuApOUkrUf+1fyuBT6eXjs2LQfwAlnvuOJK4CNVue3VJa1KvlUF+5sILFC2GmD/Vd4+kDoR6wBrA3NS3R9P5yNpPUmvWehL0trA3Ij4NtnFz3Zd59xKqugAvRfZBcLPkK2y9gj5/jNZyaUbChwCnJ+GTt4KrD+M1fyOArZXdnOHGcDbIuJZspTJLEmnRcRVwM+BW9J5FwMT86wqOID/IlvK9WpevyrcHLJrJL8Fjkjfw4+A+4GZaVjdD3j9J879gFkpHbQ+cE6Odpjl1pTFkszMbPiKuuXVCwycIxQQETGpiHrNzEYT96DNzEqq6By0mZnVyQHazKykHKDNzErKAdrMrKQcoM3MSur/AaiIHBcG6FLy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7" name="AutoShape 6" descr="data:image/png;base64,iVBORw0KGgoAAAANSUhEUgAAAWgAAAEWCAYAAABLzQ1kAAAABHNCSVQICAgIfAhkiAAAAAlwSFlzAAALEgAACxIB0t1+/AAAADh0RVh0U29mdHdhcmUAbWF0cGxvdGxpYiB2ZXJzaW9uMy4xLjEsIGh0dHA6Ly9tYXRwbG90bGliLm9yZy8QZhcZAAAe9klEQVR4nO3deZxcVZnG8d+ThCWYhR0VxAYGmkGEsI6Csoiy76MDCCiIRBSVcWMRRgRFRRwGHHFpNyQgwyJRAWUXWWRN2BIgIIEIJAKisgUh6X7nj3sqFk139e3qulW3up5vPvfTVffeOud0d+XtU+8951xFBGZmVj5jWt0AMzMbmAO0mVlJOUCbmZWUA7SZWUk5QJuZlZQDtJlZSTlA24hJGi/pUknPSbpoBOUcKOmqRratFST9VtKHW90Oa38O0B1E0gcl3SnpRUkLUiB5VwOKfj+wGrBSRHyg3kIi4ryI2LEB7XkNSdtJCkmX9Nu/cdp/fc5yvizp3KHOi4hdIuJndTbXbAkH6A4h6bPAGcDXyILpmsB3gb0aUPxbgYciYnEDyirKM8BWklaq2vdh4KFGVaCM/09Zw/jN1AEkTQZOBo6MiEsi4qWIWBQRl0bEF9I5y0g6Q9L8tJ0haZl0bDtJT0j6nKSnU+/70HTsJOBLwH6pZ35Y/56mpK7UUx2Xnh8iaa6kFyQ9KunAqv03Vb1uK0l3pNTJHZK2qjp2vaSvSLo5lXOVpJVr/BheBX4J7J9ePxb4D+C8fj+rMyU9Lul5STMkvTvt3xn4YtX3eU9VO06RdDOwEFg77ftoOv49SRdXlX+qpGslKfcv0DqWA3RneCewLDC9xjnHA+8ApgAbA1sCJ1QdfyMwGVgdOAw4S9IKEXEiWa/8goiYEBE/rtUQSW8Avg3sEhETga2Auwc4b0Xg8nTuSsDpwOX9esAfBA4FVgWWBj5fq27gHOBD6fFOwGxgfr9z7iD7GawI/By4SNKyEXFFv+9z46rXHAxMBSYC8/qV9zlgo/TH591kP7sPh9dYsBwcoDvDSsBfhkhBHAicHBFPR8QzwElkgadiUTq+KCJ+A7wIdNfZnj5gQ0njI2JBRMwe4JzdgIcjYlpELI6I84EHgT2qzvlpRDwUES8DF5IF1kFFxB+AFSV1kwXqcwY459yIeDbV+d/AMgz9fZ4dEbPTaxb1K28hcBDZH5hzgU9FxBNDlGcGOEB3imeBlSsphkG8mdf2/ualfUvK6BfgFwIThtuQiHgJ2A84Algg6XJJ6+doT6VNq1c9/3Md7ZkGfBLYngE+UaQ0zgMprfJ3sk8NtVInAI/XOhgRtwNzAZH9ITHLxQG6M9wC/APYu8Y588ku9lWsyes//uf1ErBc1fM3Vh+MiCsj4n3Am8h6xT/M0Z5Km56ss00V04BPAL9JvdslUgriGLLc9AoRsTzwHFlgBRgsLVEzXSHpSLKe+Hzg6Pqbbp3GAboDRMRzZBfyzpK0t6TlJC0laRdJ30ynnQ+cIGmVdLHtS2QfyetxN7CNpDXTBcrjKgckrSZpz5SLfoUsVdI7QBm/AdZLQwPHSdoP2AC4rM42ARARjwLbkuXc+5sILCYb8TFO0peASVXHnwK6hjNSQ9J6wFfJ0hwHA0dLqpmKMatwgO4QEXE68FmyC3/PkH0s/yTZyAbIgsidwL3AfcDMtK+euq4GLkhlzeC1QXUM2YWz+cBfyYLlJwYo41lg93Tus2Q9z90j4i/1tKlf2TdFxECfDq4Efks29G4e2aeO6vRFZRLOs5JmDlVPSimdC5waEfdExMNkI0GmVUbImNUiX0w2Mysn96DLbVngduAesiFhJ7W2OVYSfl90CAfocnsFeA/ZuOQpwM5kY5Wts/l9UXKSfpImdc2q2neapAcl3StpuqTlhyrHAbrcguwiGsBSaXNOyvy+KL+zyf5wVrsa2DAiNiK7znFc/xf11/AAnabdPj/Y1uj6OsBYslERT5P9gm9rbXOsJPy+KLGIuIHsInj1vquq5hLcCqwxVDmFXSSUdDLZRIJpZONIDwQmRsQ3a7xmKtmUWbZacZPNuieuXUjb2tH4ScvxyR8czc9P/DFPPlRzXoR1EL8vMj957OIRr22y6C9zcwfDpVdZ52OkWJX0RERP9TmSuoDLImLD/q+XdCnZsgE1h7IWmeLYKSK+GxEvRMTzEfE94N9rvSAieiJi84jY3MH5tV5+fiFzbp3Nhttu0uqmWIn4fdEa1bEqbT1Dvyoj6Xiy8fbnDXVukQG6V9kC7GMljUkrlg00IcEGMXHFSYyflE3IW2qZpdlg64348yMjnUhn7c7vi4L09ebf6qTsRg67AwfmWTCr1toMI/VB4My0BXBz2mc5TV51BQ77708yZswYNEbccfkfuOe6Ga1ulrWY3xcF6S12OfO0ZO0xwLb9lxkY9DVlnajyka73l7NhZlY6jchBvzp/dv4c9JvfVrM+SecD25EttPUUcCLZqI1lyGbGAtwaEUfUKqewHrSkVYDDga7qeiLiI0XVaWZWt76+hhUVEQcMsLvmWukDKTLF8SvgRuAanHs2s7KLxgXoRikyQC8XEccUWL6ZWeOM4OJfUYocxXGZpF0LLN/MrHGiL//WJEX2oI8CvijpFbLbJQmIiJhU+2VmZs0XBY/iqEdhATrdENTMrD008CJhoxTZg0bSCsC6ZMsjAkvmqJuZlUsnXSSU9FGyNMcaZIu6vIPs3njvKapOM7O6ddhFwqOALYB5EbE9sAnZrZbMzMqnwy4S/iMi/iEJSctExIOSugusz8ysfp10kRB4It0x4JfA1ZL+RnajUDOz8umki4QRsU96+GVJvwMmA1cUVZ+Z2UhElC8H3fAALWnFAXbfl75OoN9dBszMSqFDRnHMIFtetHq1p8rzALwSv5mVTyekOCJirUaXaWZWuA7pQZuZtZ/eRa1uwes4QJuZQWekOMzM2lIJUxyFzSSUNC3PPjOzUujry781SZE96LdVP5E0FtiswPrMzOrXCSkOSccBXwTGS3qefw63exXoaXR9ZmaNECW8SNjwFEdEfD2tBX1aREyKiIlpWykijmt0fWZmDdFJiyVFxHGS9gS2Sbuuj4jLiqrPzGxEOiHFUSHp68CWwHlp11GStnYv2sxKqYSjOIq8SLgbMCUi+64l/Qy4C3CANrPy6aQedLI8/1wcaXLBdZmZ1a/DetBfB+5KS42KLBft3rOZldPiDlqwPyLOl3Q92W2vBBwTEX8uqj4zsxEpYQ+6yHsSVsr/C/A3YD1J2wxxvplZazRwJqGkn0h6WtKsqn0rSrpa0sPp6wpDlVPkVO9TgZuB44EvpO3zRdVnZjYijR0HfTawc799xwLXRsS6wLXpeU1F5qD3Broj4pUC6zAza4wGjuKIiBskdfXbvRewXXr8M+B64Jha5RQZoOcCSwEO0GZWfsXnoFeLiAUAEbFA0qpDvaDIAL0QuFvStVQF6Yj4dIF1mpnVZxijOCRNBaZW7eqJiIavNVRkgP512szMyi9iGKdGD8Nf/O0pSW9Kvec3AU8P9YIih9n9rKiyzcwarviZhL8GPgx8I3391VAv8B1VzMygoQFa0vlkFwRXlvQEcCJZYL5Q0mHAn4APDFWOA7SZGTT0ImFEHDDIoR2GU44DtJkZQG9vq1vwOkXcUeVSYNBse0Ts2eg6zcxGrENWs/tW+rov8Ebg3PT8AOCxAuozMxu5TgjQEfF7AElfiYjqtTculXRDo+szM2uIEi6WVGQOehVJa0fEXABJawGrFFifmVndoi//OOhmKTJAfwa4XtLc9LwL+FiB9ZmZ1a8TUhwVEXGFpHWB9dOuB71wkpmVVoeM4nhPRFwnad9+h9aRRERc0ug6zcxGrEN60NsC1wF7DHAsAAdoMyufTgjQEXFi+npoo8s2MyvMMBZLapYiUhyfrXU8Ik5vdJ1mZiPWCT1oYGL62k12w9jKkqN7AB4HbWbl1AnD7CLiJABJVwGbRsQL6fmXgYsaXZ+ZWUN0wiiOKmsCr1Y9f5VsLLSZWelEh6Q4KqYBt0uaTjZ6Yx+yGyWamZVPJ6Q4KiLiFEm/Bd6ddh0aEXcVVZ+Z2Yh02FocRMRMYGaRdZiZNUQn9aDNzNrK4s66SGhm1j46LcVhZtY2nOIwMyunThtmZ2bWPtyDNjMrKQdoM7OS6rCp3mZmbaPT7kloZtY+HKDNzErKozjMzEqqhD3oMa1ugJlZKfRF/m0Ikj4jabakWZLOl7RsPU1ygDYzA6K3L/dWi6TVgU8Dm0fEhsBYYP962uQUh5kZNDrFMQ4YL2kRsBwwv55C3IM2MyMbZpd3kzRV0p1V29Ql5UQ8CXwL+BOwAHguIq6qp03uQZuZwbB60BHRA/QMdEzSCsBewFrA34GLJB0UEecOt0nuQZuZAfQNY6vtvcCjEfFMRCwCLgG2qqdJ7kGbmQGxuGHjoP8EvEPScsDLwA7AnfUU5ABtZgZ5esa5RMRtki4mu93fYuAuBkmHDMUB2syMxq7FEREnAieOtBwHaDMzaFgPupEcoM3M8Gp2Zmbl5R60mVk5xeJWt+D1HKDNzIAoYQ96yIkqkvaVNDE9PlbShZKmFN80M7MmatxElYbJM5PwyxHxgqStgD2AC4DvF9ssM7Pmir78W7PkCdCVOynuDnw3In4BLFNck8zMmq+MATpPDnqBpLOAnYHNJS2N1/Aws1EmetXqJrxOnkD7H8Dvgd0i4m/AysCxhbbKzKzJ2qoHLWlS1dMrqva9CNxccLvMzJoq+srXg66V4pgNBFDd6srzANYssF1mZk1VxmF2gwboiHhLMxtiZtZKEeXrQee62Cdpf0lfTI/XkLRZsc0yM2uuMuag80xU+Q6wPXBw2rUQj4M2s1Gmr1e5t2bJM8xuq4jYVNJdABHx1zTUzsxs1Gi3i4QViySNIbswiKSVKOW6T2Zm9StjgM6Tgz4L+AWwiqSTgJuAUwttlZlZk0Xk35plyB50RJwjaQbZnWoBPhARs4ptlplZc5WxB513udGxwCKyNIeneZvZqNOWw+wkHQ+cD7wZWAP4uaTjim6YmVkz9fYq99YseXrQBwGbRcRCAEmnADOArxfZMDOzZipjDzpPgJ7X77xxwNximmNm1hptlYOW9D9kOeeFwGxJV6bnO5KN5DAzGzWaOTojr1o96MpIjdnA5VX7by2uOWZmrdFWPeiI+HEzG2Jm1kq9feUboDZkDlrSOsApwAbAspX9EbFege0yM2uqMqY48vzJOBv4Kdk60LsAFwL/V2CbzMyari+UexuKpOUlXSzpQUkPSHpnPW3KE6CXi4grASLikYg4gWx1OzOzUSNCubcczgSuiIj1gY2BB+ppU55hdq9IEvCIpCOAJ4FV66nMzKysGpXiSLcG3AY4JCs3XgVeraesPAH6M8AE4NNkuejJwEfqqWw4zpl/S9FVWBt6ef6NrW6CjVJ5UhcVkqYCU6t29URET3q8NvAM8FNJG5NN7DsqIl4abpvyLJZ0W3r4Av9ctN/MbFQZziiOFIx7Bjk8DtgU+FRE3CbpTOBY4L+G26ZaE1Wmk9aAHqSB+w63MjOzsmrgII4ngCeqOrcXkwXoYavVg/5OPQWambWj4aQ4aomIP0t6XFJ3RMwBdgDur6esWhNVrq23gWZm7abBiyV9Cjgv3R5wLnBoPYXkXQ/azGxUa+R9/CLibmDzkZbjAG1mBgRttBZHf5KWiYhXimyMmVmrLC7hetB57qiypaT7gIfT840l/W/hLTMza6JAubdmyTPw79vA7sCzABFxD57qbWajTN8wtmbJk+IYExHzstneS/QW1B4zs5Zo1xz045K2BELSWLLhIw8V2ywzs+ZqZs84rzwB+uNkaY41gaeAa9I+M7NRo7cde9AR8TSwfxPaYmbWMiW841WuO6r8kAGmqUfE1AFONzNrS33t2IMmS2lULAvsAzxeTHPMzFqjhHe8ypXiuKD6uaRpwNWFtcjMrAXa9SJhf2sBb210Q8zMWqlPbZjikPQ3/tn7HwP8lTrXNjUzK6syTu6oGaDTvQg3JrsPIUBfRBlvTm5mNjJlHMVRc6p3CsbTI6I3bQ7OZjYq9aHcW7PkWYvjdkmbFt4SM7MWimFszVLrnoTjImIx8C7gcEmPAC8BIutcO2ib2ahRxhRHrRz07WR3pt27SW0xM2uZdhtmJ4CIeKRJbTEza5neNutBryLps4MdjIjTC2iPmVlLtFsPeiwwAUo4Qd3MrMHaLUAviIiTm9YSM7MWKuEtCYfOQZuZdYJ260Hv0LRWmJm1WFtN9Y6IvzazIWZmrdRu46DNzDpGu6U4zMw6RhkDdJ61OMzMRr1Gr8UhaaykuyRdVm+b3IM2M6OQHPRRwAPApHoLcA/azIxsFEfebSiS1gB2A340kjY5QJuZAX1E7k3SVEl3Vm1T+xV3BnA0I0xtO8VhZsbwImlE9AA9Ax2TtDvwdETMkLTdSNrkAG1mRkMX4t8a2FPSrsCywCRJ50bEQcMtyCkOMzOyHnTerZaIOC4i1oiILmB/4Lp6gjO4B21mBsBile+Wqw7QZmYUc6/BiLgeuL7e1ztAm5lRzpmEDtBmZmTD7MrGAdrMjGJSHCPlAG1mhlMcZmal1VvCPrQDtJkZ7kGbmZVWuAdtZlZO7kGbmZWUh9mZmZVU+cKzA7SZGQCLSxiiHaDNzPBFQjOz0vJFQjOzknIP2syspNyDNjMrqd5wD9rMrJQ8DtrMrKScgzYzKynnoM3MSsopDjOzknKKw8yspDyKw8yspJziMDMrKV8kNDMrKeegzcxKyikOM7OSihJeJBzT6gaYmZVBL5F7q0XSWyT9TtIDkmZLOqreNrkHbWZGQ1Mci4HPRcRMSROBGZKujoj7h1uQA7SZGY1LcUTEAmBBevyCpAeA1QEHaDOzehRxkVBSF7AJcFs9r3cO2syMbJhd3n+Spkq6s2qb2r88SROAXwD/GRHP19Mm96DNzBjeVO+I6AF6BjsuaSmy4HxeRFxSb5scoM3MaFyKQ5KAHwMPRMTpIynLKQ4zM7IAnXcbwtbAwcB7JN2dtl3raZN70GZmNHQUx02AGlGWA7SZGZ7qbWZWWl4sycyspHqjfAuOOkCbmVHOxZIcoM3McA7azKy0nIM2MyupPqc4zMzKyT1oM7OS8igOM7OScorDzKyknOIwMysp96DNzErKPWgzs5Lqjd5WN+F1HKDNzPBUbzOz0vJUbzOzknIP2syspDyKw8yspDyKw8yspDzV28yspJyDNjMrKeegzcxKyj1oM7OS8jhoM7OScg/azKykPIrDzKykyniRcEyrG2C17bTjdsyedQMP3n8TR3/hyFY3x1rkhK+dzja77c/eBx2xZN+3vvMj9jjgcPb50Mf59HEn8/wLL7awhe0vInJvzeIAXWJjxozh22eewu57HMTbN96e/fbbm3/913Vb3Sxrgb13fR/fP/2rr9n3zi02Yfq07zP9nO/R9ZbV+dG0C1rUutEhhvFvKJJ2ljRH0h8lHVtvmxygS2zLLTbhkUce49FH/8SiRYu48MJfseceO7W6WdYCm095O5MnTXzNvq3/bTPGjRsLwEZvW5+nnv5LK5o2ajSqBy1pLHAWsAuwAXCApA3qaVMhOWhJ+9Y6HhGXFFHvaPPm1d/I40/MX/L8iScXsOUWm7SwRVZW0y+/ip132LbVzWhrDcxBbwn8MSLmAkj6P2Av4P7hFqQi8imSfpoergpsBVyXnm8PXB8RAwZwSVOBqelpT0T0NLxx7eUDwE6Sbk8/i4PJfvmfam2zrBW6u7u7gMvmzJmzIWT/XyKip7u7+3hgc2DfOXPmlO9K1yjUL1ZBVbyS9H5g54j4aHp+MPBvEfHJ4dZTSA86Ig4FkHQZsEFELEjP30TW9R/sdT1Apwflak8AbwGmkP1c1gDm13yFdZKp3d3drwC7Azs4ODfPELFKA72knnqKzkF3VYJz8hSwXsF1jiZ3AOt2d3cvDSwN7A/8urVNsrKYMGHCJOAYYM85c+YsbHV7bIlKx6qi7o5VISmOJYVL3wHWBc4n+wuyP1luxh/R89v1scceu6Srq+tJ4CfAKa1ukDVfd3f3+cB2wMpkHZ0TFy1adNZSSy31DPBsOu3WOXPmHDFIEdYkksYBDwE7AE+SdbQ+GBGzh11W0WP6JO0DbJOe3hAR0wutcBSq5Bpb3Q4rF78vykvSrsAZwFjgJxFRV8eqGQH6rcC6EXGNpOWAsRHxQqGVmpmNAoXmoCUdDlwM/CDtWh34ZZF1mpmNFkVfJDwS2Bp4HiAiHiYbemdmZkMoOkC/EhGvVp6k5PmoGQok6cuSPp8enyzpvQOcs10abtiI+r5Y49hjklZuUD1e1KGFGvXzl9QlaVYjyrLWKDpA/z4FlfGS3gdcBFxacJ0tERFfiohrCq5m0ABtZqNP0QH6WOAZ4D7gY8BvgBMKrrNQko5Pi6BcA3RX7T87zSCqLJTyoKSbgMFmTR4i6RJJV0h6WNI3q44dIOk+SbMknZr2fYPsD93dks4boo2/lDRD0uw046my/0VJp0i6R9KtklZL+9eSdIukOyR9ZQQ/HmsgSRMkXStpZno/7JX2d0l6QNIP0+/4Kknj07HN0u/3FrIUo7Wz4SwQ0ukbsBnZH5vlgEnAH4HPp2NnA+8HlgUeJxv/LeBC4LIByjoEmAtMTq+ZRza4/c3An4BVyGZ6XgfsnV7zYo22PQasnB6vmL6OB2YBK6XnAeyRHn8TOCE9/jXwofT4yFr1eGvK++zF9HUcMCk9Xjm93wR0AYuBKenYhcBB6fG9wLbp8WnArFZ/P97q34paLOk+auSaI2KjIuptgncD0yNiIYCkgWb1rQ88GtkFUSSdy2vn7Fe7NiKeS+fdD7wVWIlsvZJn0v7zyMaRD2f0y6fT+HPIgv66ZJMZXgUq+fAZwPvS462Bf0+PpwGnDqMuK46Ar0naBugjGwW1Wjr2aETcnR7PALokTQaWj4jfp/3TyFZUszZV1B1Vdk9fKx+xpqWvBwLtPiU1z0XOvBdCX6l63Ev2+xhoHn9ukrYD3gu8MyIWSrqerIcOsChS16qqvopRc/F2FDmQ7JPUZhGxSNJj/PN32f+9M57svePf4yhSSA46IuZFxDxg64g4OiLuS9uxQDsvaHwDsI+k8ZImAnsMcM6DwFqS1knPDxhmHbcB20paOa0rewBQ6REtkrTUEK+fDPwtBef1gXfkqPNmsmn4kAUFK4fJwNMpOG9P9glrUBHxd+A5Se9Ku/y7bHNFXyR8Q9WbBUlbAW8ouM7CRMRM4ALgbuAXwI0DnPMPspTG5eki4bxh1rEAOA74HXAPMDMifpUO9wD3DnGR8ApgnKR7ga8At+ao9ijgSEl3kAUFK4fzgM0l3UkWbB/M8ZpDgbPSRcKXi2ycFa/oxZI2I1vgp/Kf/u/AR1KgMzOzGgpfiwNA0qRU13OFV2ZmNkoU3YNehmx0QBdVF6Qi4uTCKjUzGyWKGsVR8SvgObJhQK8Mca6ZmVUpugc9KyI2LKwCM7NRrOhRHH+Q9PaC6zAzG5WKDtDvAmaktSvuTesJ3FtwnTZCknrTmh+zJF2UbrRQb1lLVvOTtKekY2ucu7ykT9RRx5JVBfPs73fOkjVUctblFeKsaYrOQXuaaXt6OSKmwJKp5kcAp1cOShJZeqxvOIVGxK+pfdPb5YFPAN8ddovNRqFCe9BVMwpfJpuCWtmsfdwI/EvVCmrfBWYCb5G0Y1oFb2bqaU+AwVfzSyv4fSc9Xk3S9LTy2j1pEtM3gHVS7/20dN4X0ip790o6qaqsAVcVHIykw1M590j6Rb9PBe+VdKOkhyTtns4fK+m0qro/NkCZb5N0e2rvvZLWHf6P12xwRd/yak9JDwOPkk1Xfgz4bZF1WuMou8HCLmQr+EEWCM+JiE2Al8iWjn1vRGwK3Al8VtKywA/JpsG/G3jjIMV/G/h9RGwMbArMJlue9pGImBIRX5C0I9lCT1sCU4DNJG2TJkDtD2xC9gdgixzfziURsUWq7wHgsKpjXcC2wG7A99P3cBjwXERskco/XNJa/co8AjgzfdrYHHgiRzvMcis6xfEVsrUgromITdJ6AsNdm8Kab7ykykppNwI/JlsGdV5EVKaOvwPYALg5y3iwNHAL+Vfzew/wIYCI6CVbQ2KFfufsmLa70vMJZAF7IkOvKtjfhpK+SpZGmQBcWXXswpSueVjS3PQ97AhsVJWfnpzqfqjqdbcAx0tag+wPwMM52mGWW9EBelFEPCtpjKQxEfE7pQXordSW5KArUhB+qXoXcHVEHNDvvCk0Lo0l4OsR8YPX7JT+s446ziZbV/seSYcA21Ud619WpLo/FRHVgRxJXUtOivi5pNvIet5XSvpoRFw3zHaZDaroURx/T3nJG4DzJJ1JttC4tb9bga0l/QuApOUkrUf+1fyuBT6eXjs2LQfwAlnvuOJK4CNVue3VJa1KvlUF+5sILFC2GmD/Vd4+kDoR6wBrA3NS3R9P5yNpPUmvWehL0trA3Ij4NtnFz3Zd59xKqugAvRfZBcLPkK2y9gj5/jNZyaUbChwCnJ+GTt4KrD+M1fyOArZXdnOHGcDbIuJZspTJLEmnRcRVwM+BW9J5FwMT86wqOID/IlvK9WpevyrcHLJrJL8Fjkjfw4+A+4GZaVjdD3j9J879gFkpHbQ+cE6Odpjl1pTFkszMbPiKuuXVCwycIxQQETGpiHrNzEYT96DNzEqq6By0mZnVyQHazKykHKDNzErKAdrMrKQcoM3MSur/AaiIHBcG6FLy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0" name="AutoShape 8" descr="data:image/png;base64,iVBORw0KGgoAAAANSUhEUgAAAWgAAAEWCAYAAABLzQ1kAAAABHNCSVQICAgIfAhkiAAAAAlwSFlzAAALEgAACxIB0t1+/AAAADh0RVh0U29mdHdhcmUAbWF0cGxvdGxpYiB2ZXJzaW9uMy4xLjEsIGh0dHA6Ly9tYXRwbG90bGliLm9yZy8QZhcZAAAe9klEQVR4nO3deZxcVZnG8d+ThCWYhR0VxAYGmkGEsI6Csoiy76MDCCiIRBSVcWMRRgRFRRwGHHFpNyQgwyJRAWUXWWRN2BIgIIEIJAKisgUh6X7nj3sqFk139e3qulW3up5vPvfTVffeOud0d+XtU+8951xFBGZmVj5jWt0AMzMbmAO0mVlJOUCbmZWUA7SZWUk5QJuZlZQDtJlZSTlA24hJGi/pUknPSbpoBOUcKOmqRratFST9VtKHW90Oa38O0B1E0gcl3SnpRUkLUiB5VwOKfj+wGrBSRHyg3kIi4ryI2LEB7XkNSdtJCkmX9Nu/cdp/fc5yvizp3KHOi4hdIuJndTbXbAkH6A4h6bPAGcDXyILpmsB3gb0aUPxbgYciYnEDyirKM8BWklaq2vdh4KFGVaCM/09Zw/jN1AEkTQZOBo6MiEsi4qWIWBQRl0bEF9I5y0g6Q9L8tJ0haZl0bDtJT0j6nKSnU+/70HTsJOBLwH6pZ35Y/56mpK7UUx2Xnh8iaa6kFyQ9KunAqv03Vb1uK0l3pNTJHZK2qjp2vaSvSLo5lXOVpJVr/BheBX4J7J9ePxb4D+C8fj+rMyU9Lul5STMkvTvt3xn4YtX3eU9VO06RdDOwEFg77ftoOv49SRdXlX+qpGslKfcv0DqWA3RneCewLDC9xjnHA+8ApgAbA1sCJ1QdfyMwGVgdOAw4S9IKEXEiWa/8goiYEBE/rtUQSW8Avg3sEhETga2Auwc4b0Xg8nTuSsDpwOX9esAfBA4FVgWWBj5fq27gHOBD6fFOwGxgfr9z7iD7GawI/By4SNKyEXFFv+9z46rXHAxMBSYC8/qV9zlgo/TH591kP7sPh9dYsBwcoDvDSsBfhkhBHAicHBFPR8QzwElkgadiUTq+KCJ+A7wIdNfZnj5gQ0njI2JBRMwe4JzdgIcjYlpELI6I84EHgT2qzvlpRDwUES8DF5IF1kFFxB+AFSV1kwXqcwY459yIeDbV+d/AMgz9fZ4dEbPTaxb1K28hcBDZH5hzgU9FxBNDlGcGOEB3imeBlSsphkG8mdf2/ualfUvK6BfgFwIThtuQiHgJ2A84Algg6XJJ6+doT6VNq1c9/3Md7ZkGfBLYngE+UaQ0zgMprfJ3sk8NtVInAI/XOhgRtwNzAZH9ITHLxQG6M9wC/APYu8Y588ku9lWsyes//uf1ErBc1fM3Vh+MiCsj4n3Am8h6xT/M0Z5Km56ss00V04BPAL9JvdslUgriGLLc9AoRsTzwHFlgBRgsLVEzXSHpSLKe+Hzg6Pqbbp3GAboDRMRzZBfyzpK0t6TlJC0laRdJ30ynnQ+cIGmVdLHtS2QfyetxN7CNpDXTBcrjKgckrSZpz5SLfoUsVdI7QBm/AdZLQwPHSdoP2AC4rM42ARARjwLbkuXc+5sILCYb8TFO0peASVXHnwK6hjNSQ9J6wFfJ0hwHA0dLqpmKMatwgO4QEXE68FmyC3/PkH0s/yTZyAbIgsidwL3AfcDMtK+euq4GLkhlzeC1QXUM2YWz+cBfyYLlJwYo41lg93Tus2Q9z90j4i/1tKlf2TdFxECfDq4Efks29G4e2aeO6vRFZRLOs5JmDlVPSimdC5waEfdExMNkI0GmVUbImNUiX0w2Mysn96DLbVngduAesiFhJ7W2OVYSfl90CAfocnsFeA/ZuOQpwM5kY5Wts/l9UXKSfpImdc2q2neapAcl3StpuqTlhyrHAbrcguwiGsBSaXNOyvy+KL+zyf5wVrsa2DAiNiK7znFc/xf11/AAnabdPj/Y1uj6OsBYslERT5P9gm9rbXOsJPy+KLGIuIHsInj1vquq5hLcCqwxVDmFXSSUdDLZRIJpZONIDwQmRsQ3a7xmKtmUWbZacZPNuieuXUjb2tH4ScvxyR8czc9P/DFPPlRzXoR1EL8vMj957OIRr22y6C9zcwfDpVdZ52OkWJX0RERP9TmSuoDLImLD/q+XdCnZsgE1h7IWmeLYKSK+GxEvRMTzEfE94N9rvSAieiJi84jY3MH5tV5+fiFzbp3Nhttu0uqmWIn4fdEa1bEqbT1Dvyoj6Xiy8fbnDXVukQG6V9kC7GMljUkrlg00IcEGMXHFSYyflE3IW2qZpdlg64348yMjnUhn7c7vi4L09ebf6qTsRg67AwfmWTCr1toMI/VB4My0BXBz2mc5TV51BQ77708yZswYNEbccfkfuOe6Ga1ulrWY3xcF6S12OfO0ZO0xwLb9lxkY9DVlnajyka73l7NhZlY6jchBvzp/dv4c9JvfVrM+SecD25EttPUUcCLZqI1lyGbGAtwaEUfUKqewHrSkVYDDga7qeiLiI0XVaWZWt76+hhUVEQcMsLvmWukDKTLF8SvgRuAanHs2s7KLxgXoRikyQC8XEccUWL6ZWeOM4OJfUYocxXGZpF0LLN/MrHGiL//WJEX2oI8CvijpFbLbJQmIiJhU+2VmZs0XBY/iqEdhATrdENTMrD008CJhoxTZg0bSCsC6ZMsjAkvmqJuZlUsnXSSU9FGyNMcaZIu6vIPs3njvKapOM7O6ddhFwqOALYB5EbE9sAnZrZbMzMqnwy4S/iMi/iEJSctExIOSugusz8ysfp10kRB4It0x4JfA1ZL+RnajUDOz8umki4QRsU96+GVJvwMmA1cUVZ+Z2UhElC8H3fAALWnFAXbfl75OoN9dBszMSqFDRnHMIFtetHq1p8rzALwSv5mVTyekOCJirUaXaWZWuA7pQZuZtZ/eRa1uwes4QJuZQWekOMzM2lIJUxyFzSSUNC3PPjOzUujry781SZE96LdVP5E0FtiswPrMzOrXCSkOSccBXwTGS3qefw63exXoaXR9ZmaNECW8SNjwFEdEfD2tBX1aREyKiIlpWykijmt0fWZmDdFJiyVFxHGS9gS2Sbuuj4jLiqrPzGxEOiHFUSHp68CWwHlp11GStnYv2sxKqYSjOIq8SLgbMCUi+64l/Qy4C3CANrPy6aQedLI8/1wcaXLBdZmZ1a/DetBfB+5KS42KLBft3rOZldPiDlqwPyLOl3Q92W2vBBwTEX8uqj4zsxEpYQ+6yHsSVsr/C/A3YD1J2wxxvplZazRwJqGkn0h6WtKsqn0rSrpa0sPp6wpDlVPkVO9TgZuB44EvpO3zRdVnZjYijR0HfTawc799xwLXRsS6wLXpeU1F5qD3Broj4pUC6zAza4wGjuKIiBskdfXbvRewXXr8M+B64Jha5RQZoOcCSwEO0GZWfsXnoFeLiAUAEbFA0qpDvaDIAL0QuFvStVQF6Yj4dIF1mpnVZxijOCRNBaZW7eqJiIavNVRkgP512szMyi9iGKdGD8Nf/O0pSW9Kvec3AU8P9YIih9n9rKiyzcwarviZhL8GPgx8I3391VAv8B1VzMygoQFa0vlkFwRXlvQEcCJZYL5Q0mHAn4APDFWOA7SZGTT0ImFEHDDIoR2GU44DtJkZQG9vq1vwOkXcUeVSYNBse0Ts2eg6zcxGrENWs/tW+rov8Ebg3PT8AOCxAuozMxu5TgjQEfF7AElfiYjqtTculXRDo+szM2uIEi6WVGQOehVJa0fEXABJawGrFFifmVndoi//OOhmKTJAfwa4XtLc9LwL+FiB9ZmZ1a8TUhwVEXGFpHWB9dOuB71wkpmVVoeM4nhPRFwnad9+h9aRRERc0ug6zcxGrEN60NsC1wF7DHAsAAdoMyufTgjQEXFi+npoo8s2MyvMMBZLapYiUhyfrXU8Ik5vdJ1mZiPWCT1oYGL62k12w9jKkqN7AB4HbWbl1AnD7CLiJABJVwGbRsQL6fmXgYsaXZ+ZWUN0wiiOKmsCr1Y9f5VsLLSZWelEh6Q4KqYBt0uaTjZ6Yx+yGyWamZVPJ6Q4KiLiFEm/Bd6ddh0aEXcVVZ+Z2Yh02FocRMRMYGaRdZiZNUQn9aDNzNrK4s66SGhm1j46LcVhZtY2nOIwMyunThtmZ2bWPtyDNjMrKQdoM7OS6rCp3mZmbaPT7kloZtY+HKDNzErKozjMzEqqhD3oMa1ugJlZKfRF/m0Ikj4jabakWZLOl7RsPU1ygDYzA6K3L/dWi6TVgU8Dm0fEhsBYYP962uQUh5kZNDrFMQ4YL2kRsBwwv55C3IM2MyMbZpd3kzRV0p1V29Ql5UQ8CXwL+BOwAHguIq6qp03uQZuZwbB60BHRA/QMdEzSCsBewFrA34GLJB0UEecOt0nuQZuZAfQNY6vtvcCjEfFMRCwCLgG2qqdJ7kGbmQGxuGHjoP8EvEPScsDLwA7AnfUU5ABtZgZ5esa5RMRtki4mu93fYuAuBkmHDMUB2syMxq7FEREnAieOtBwHaDMzaFgPupEcoM3M8Gp2Zmbl5R60mVk5xeJWt+D1HKDNzIAoYQ96yIkqkvaVNDE9PlbShZKmFN80M7MmatxElYbJM5PwyxHxgqStgD2AC4DvF9ssM7Pmir78W7PkCdCVOynuDnw3In4BLFNck8zMmq+MATpPDnqBpLOAnYHNJS2N1/Aws1EmetXqJrxOnkD7H8Dvgd0i4m/AysCxhbbKzKzJ2qoHLWlS1dMrqva9CNxccLvMzJoq+srXg66V4pgNBFDd6srzANYssF1mZk1VxmF2gwboiHhLMxtiZtZKEeXrQee62Cdpf0lfTI/XkLRZsc0yM2uuMuag80xU+Q6wPXBw2rUQj4M2s1Gmr1e5t2bJM8xuq4jYVNJdABHx1zTUzsxs1Gi3i4QViySNIbswiKSVKOW6T2Zm9StjgM6Tgz4L+AWwiqSTgJuAUwttlZlZk0Xk35plyB50RJwjaQbZnWoBPhARs4ptlplZc5WxB513udGxwCKyNIeneZvZqNOWw+wkHQ+cD7wZWAP4uaTjim6YmVkz9fYq99YseXrQBwGbRcRCAEmnADOArxfZMDOzZipjDzpPgJ7X77xxwNximmNm1hptlYOW9D9kOeeFwGxJV6bnO5KN5DAzGzWaOTojr1o96MpIjdnA5VX7by2uOWZmrdFWPeiI+HEzG2Jm1kq9feUboDZkDlrSOsApwAbAspX9EbFege0yM2uqMqY48vzJOBv4Kdk60LsAFwL/V2CbzMyari+UexuKpOUlXSzpQUkPSHpnPW3KE6CXi4grASLikYg4gWx1OzOzUSNCubcczgSuiIj1gY2BB+ppU55hdq9IEvCIpCOAJ4FV66nMzKysGpXiSLcG3AY4JCs3XgVeraesPAH6M8AE4NNkuejJwEfqqWw4zpl/S9FVWBt6ef6NrW6CjVJ5UhcVkqYCU6t29URET3q8NvAM8FNJG5NN7DsqIl4abpvyLJZ0W3r4Av9ctN/MbFQZziiOFIx7Bjk8DtgU+FRE3CbpTOBY4L+G26ZaE1Wmk9aAHqSB+w63MjOzsmrgII4ngCeqOrcXkwXoYavVg/5OPQWambWj4aQ4aomIP0t6XFJ3RMwBdgDur6esWhNVrq23gWZm7abBiyV9Cjgv3R5wLnBoPYXkXQ/azGxUa+R9/CLibmDzkZbjAG1mBgRttBZHf5KWiYhXimyMmVmrLC7hetB57qiypaT7gIfT840l/W/hLTMza6JAubdmyTPw79vA7sCzABFxD57qbWajTN8wtmbJk+IYExHzstneS/QW1B4zs5Zo1xz045K2BELSWLLhIw8V2ywzs+ZqZs84rzwB+uNkaY41gaeAa9I+M7NRo7cde9AR8TSwfxPaYmbWMiW841WuO6r8kAGmqUfE1AFONzNrS33t2IMmS2lULAvsAzxeTHPMzFqjhHe8ypXiuKD6uaRpwNWFtcjMrAXa9SJhf2sBb210Q8zMWqlPbZjikPQ3/tn7HwP8lTrXNjUzK6syTu6oGaDTvQg3JrsPIUBfRBlvTm5mNjJlHMVRc6p3CsbTI6I3bQ7OZjYq9aHcW7PkWYvjdkmbFt4SM7MWimFszVLrnoTjImIx8C7gcEmPAC8BIutcO2ib2ahRxhRHrRz07WR3pt27SW0xM2uZdhtmJ4CIeKRJbTEza5neNutBryLps4MdjIjTC2iPmVlLtFsPeiwwAUo4Qd3MrMHaLUAviIiTm9YSM7MWKuEtCYfOQZuZdYJ260Hv0LRWmJm1WFtN9Y6IvzazIWZmrdRu46DNzDpGu6U4zMw6RhkDdJ61OMzMRr1Gr8UhaaykuyRdVm+b3IM2M6OQHPRRwAPApHoLcA/azIxsFEfebSiS1gB2A340kjY5QJuZAX1E7k3SVEl3Vm1T+xV3BnA0I0xtO8VhZsbwImlE9AA9Ax2TtDvwdETMkLTdSNrkAG1mRkMX4t8a2FPSrsCywCRJ50bEQcMtyCkOMzOyHnTerZaIOC4i1oiILmB/4Lp6gjO4B21mBsBile+Wqw7QZmYUc6/BiLgeuL7e1ztAm5lRzpmEDtBmZmTD7MrGAdrMjGJSHCPlAG1mhlMcZmal1VvCPrQDtJkZ7kGbmZVWuAdtZlZO7kGbmZWUh9mZmZVU+cKzA7SZGQCLSxiiHaDNzPBFQjOz0vJFQjOzknIP2syspNyDNjMrqd5wD9rMrJQ8DtrMrKScgzYzKynnoM3MSsopDjOzknKKw8yspDyKw8yspJziMDMrKV8kNDMrKeegzcxKyikOM7OSihJeJBzT6gaYmZVBL5F7q0XSWyT9TtIDkmZLOqreNrkHbWZGQ1Mci4HPRcRMSROBGZKujoj7h1uQA7SZGY1LcUTEAmBBevyCpAeA1QEHaDOzehRxkVBSF7AJcFs9r3cO2syMbJhd3n+Spkq6s2qb2r88SROAXwD/GRHP19Mm96DNzBjeVO+I6AF6BjsuaSmy4HxeRFxSb5scoM3MaFyKQ5KAHwMPRMTpIynLKQ4zM7IAnXcbwtbAwcB7JN2dtl3raZN70GZmNHQUx02AGlGWA7SZGZ7qbWZWWl4sycyspHqjfAuOOkCbmVHOxZIcoM3McA7azKy0nIM2MyupPqc4zMzKyT1oM7OS8igOM7OScorDzKyknOIwMysp96DNzErKPWgzs5Lqjd5WN+F1HKDNzPBUbzOz0vJUbzOzknIP2syspDyKw8yspDyKw8yspDzV28yspJyDNjMrKeegzcxKyj1oM7OS8jhoM7OScg/azKykPIrDzKykyniRcEyrG2C17bTjdsyedQMP3n8TR3/hyFY3x1rkhK+dzja77c/eBx2xZN+3vvMj9jjgcPb50Mf59HEn8/wLL7awhe0vInJvzeIAXWJjxozh22eewu57HMTbN96e/fbbm3/913Vb3Sxrgb13fR/fP/2rr9n3zi02Yfq07zP9nO/R9ZbV+dG0C1rUutEhhvFvKJJ2ljRH0h8lHVtvmxygS2zLLTbhkUce49FH/8SiRYu48MJfseceO7W6WdYCm095O5MnTXzNvq3/bTPGjRsLwEZvW5+nnv5LK5o2ajSqBy1pLHAWsAuwAXCApA3qaVMhOWhJ+9Y6HhGXFFHvaPPm1d/I40/MX/L8iScXsOUWm7SwRVZW0y+/ip132LbVzWhrDcxBbwn8MSLmAkj6P2Av4P7hFqQi8imSfpoergpsBVyXnm8PXB8RAwZwSVOBqelpT0T0NLxx7eUDwE6Sbk8/i4PJfvmfam2zrBW6u7u7gMvmzJmzIWT/XyKip7u7+3hgc2DfOXPmlO9K1yjUL1ZBVbyS9H5g54j4aHp+MPBvEfHJ4dZTSA86Ig4FkHQZsEFELEjP30TW9R/sdT1Apwflak8AbwGmkP1c1gDm13yFdZKp3d3drwC7Azs4ODfPELFKA72knnqKzkF3VYJz8hSwXsF1jiZ3AOt2d3cvDSwN7A/8urVNsrKYMGHCJOAYYM85c+YsbHV7bIlKx6qi7o5VISmOJYVL3wHWBc4n+wuyP1luxh/R89v1scceu6Srq+tJ4CfAKa1ukDVfd3f3+cB2wMpkHZ0TFy1adNZSSy31DPBsOu3WOXPmHDFIEdYkksYBDwE7AE+SdbQ+GBGzh11W0WP6JO0DbJOe3hAR0wutcBSq5Bpb3Q4rF78vykvSrsAZwFjgJxFRV8eqGQH6rcC6EXGNpOWAsRHxQqGVmpmNAoXmoCUdDlwM/CDtWh34ZZF1mpmNFkVfJDwS2Bp4HiAiHiYbemdmZkMoOkC/EhGvVp6k5PmoGQok6cuSPp8enyzpvQOcs10abtiI+r5Y49hjklZuUD1e1KGFGvXzl9QlaVYjyrLWKDpA/z4FlfGS3gdcBFxacJ0tERFfiohrCq5m0ABtZqNP0QH6WOAZ4D7gY8BvgBMKrrNQko5Pi6BcA3RX7T87zSCqLJTyoKSbgMFmTR4i6RJJV0h6WNI3q44dIOk+SbMknZr2fYPsD93dks4boo2/lDRD0uw046my/0VJp0i6R9KtklZL+9eSdIukOyR9ZQQ/HmsgSRMkXStpZno/7JX2d0l6QNIP0+/4Kknj07HN0u/3FrIUo7Wz4SwQ0ukbsBnZH5vlgEnAH4HPp2NnA+8HlgUeJxv/LeBC4LIByjoEmAtMTq+ZRza4/c3An4BVyGZ6XgfsnV7zYo22PQasnB6vmL6OB2YBK6XnAeyRHn8TOCE9/jXwofT4yFr1eGvK++zF9HUcMCk9Xjm93wR0AYuBKenYhcBB6fG9wLbp8WnArFZ/P97q34paLOk+auSaI2KjIuptgncD0yNiIYCkgWb1rQ88GtkFUSSdy2vn7Fe7NiKeS+fdD7wVWIlsvZJn0v7zyMaRD2f0y6fT+HPIgv66ZJMZXgUq+fAZwPvS462Bf0+PpwGnDqMuK46Ar0naBugjGwW1Wjr2aETcnR7PALokTQaWj4jfp/3TyFZUszZV1B1Vdk9fKx+xpqWvBwLtPiU1z0XOvBdCX6l63Ev2+xhoHn9ukrYD3gu8MyIWSrqerIcOsChS16qqvopRc/F2FDmQ7JPUZhGxSNJj/PN32f+9M57svePf4yhSSA46IuZFxDxg64g4OiLuS9uxQDsvaHwDsI+k8ZImAnsMcM6DwFqS1knPDxhmHbcB20paOa0rewBQ6REtkrTUEK+fDPwtBef1gXfkqPNmsmn4kAUFK4fJwNMpOG9P9glrUBHxd+A5Se9Ku/y7bHNFXyR8Q9WbBUlbAW8ouM7CRMRM4ALgbuAXwI0DnPMPspTG5eki4bxh1rEAOA74HXAPMDMifpUO9wD3DnGR8ApgnKR7ga8At+ao9ijgSEl3kAUFK4fzgM0l3UkWbB/M8ZpDgbPSRcKXi2ycFa/oxZI2I1vgp/Kf/u/AR1KgMzOzGgpfiwNA0qRU13OFV2ZmNkoU3YNehmx0QBdVF6Qi4uTCKjUzGyWKGsVR8SvgObJhQK8Mca6ZmVUpugc9KyI2LKwCM7NRrOhRHH+Q9PaC6zAzG5WKDtDvAmaktSvuTesJ3FtwnTZCknrTmh+zJF2UbrRQb1lLVvOTtKekY2ucu7ykT9RRx5JVBfPs73fOkjVUctblFeKsaYrOQXuaaXt6OSKmwJKp5kcAp1cOShJZeqxvOIVGxK+pfdPb5YFPAN8ddovNRqFCe9BVMwpfJpuCWtmsfdwI/EvVCmrfBWYCb5G0Y1oFb2bqaU+AwVfzSyv4fSc9Xk3S9LTy2j1pEtM3gHVS7/20dN4X0ip790o6qaqsAVcVHIykw1M590j6Rb9PBe+VdKOkhyTtns4fK+m0qro/NkCZb5N0e2rvvZLWHf6P12xwRd/yak9JDwOPkk1Xfgz4bZF1WuMou8HCLmQr+EEWCM+JiE2Al8iWjn1vRGwK3Al8VtKywA/JpsG/G3jjIMV/G/h9RGwMbArMJlue9pGImBIRX5C0I9lCT1sCU4DNJG2TJkDtD2xC9gdgixzfziURsUWq7wHgsKpjXcC2wG7A99P3cBjwXERskco/XNJa/co8AjgzfdrYHHgiRzvMcis6xfEVsrUgromITdJ6AsNdm8Kab7ykykppNwI/JlsGdV5EVKaOvwPYALg5y3iwNHAL+Vfzew/wIYCI6CVbQ2KFfufsmLa70vMJZAF7IkOvKtjfhpK+SpZGmQBcWXXswpSueVjS3PQ97AhsVJWfnpzqfqjqdbcAx0tag+wPwMM52mGWW9EBelFEPCtpjKQxEfE7pQXordSW5KArUhB+qXoXcHVEHNDvvCk0Lo0l4OsR8YPX7JT+s446ziZbV/seSYcA21Ud619WpLo/FRHVgRxJXUtOivi5pNvIet5XSvpoRFw3zHaZDaroURx/T3nJG4DzJJ1JttC4tb9bga0l/QuApOUkrUf+1fyuBT6eXjs2LQfwAlnvuOJK4CNVue3VJa1KvlUF+5sILFC2GmD/Vd4+kDoR6wBrA3NS3R9P5yNpPUmvWehL0trA3Ij4NtnFz3Zd59xKqugAvRfZBcLPkK2y9gj5/jNZyaUbChwCnJ+GTt4KrD+M1fyOArZXdnOHGcDbIuJZspTJLEmnRcRVwM+BW9J5FwMT86wqOID/IlvK9WpevyrcHLJrJL8Fjkjfw4+A+4GZaVjdD3j9J879gFkpHbQ+cE6Odpjl1pTFkszMbPiKuuXVCwycIxQQETGpiHrNzEYT96DNzEqq6By0mZnVyQHazKykHKDNzErKAdrMrKQcoM3MSur/AaiIHBcG6FLy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1339958"/>
            <a:ext cx="3676650" cy="2647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230" y="1313612"/>
            <a:ext cx="36766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03437" y="1959434"/>
            <a:ext cx="3554535" cy="17492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had similar performance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02" y="3556635"/>
            <a:ext cx="3429000" cy="2647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93" y="1315244"/>
            <a:ext cx="3429000" cy="2293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819" y="1297841"/>
            <a:ext cx="3429000" cy="2258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93" y="3608962"/>
            <a:ext cx="34290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8986" y="1485493"/>
            <a:ext cx="10122107" cy="507667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ZA" dirty="0" smtClean="0"/>
              <a:t>In conclusion:</a:t>
            </a:r>
          </a:p>
          <a:p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Increasing flight numbers for </a:t>
            </a:r>
            <a:r>
              <a:rPr lang="en-ZA" sz="2200" b="1" dirty="0">
                <a:solidFill>
                  <a:schemeClr val="accent3">
                    <a:lumMod val="25000"/>
                  </a:schemeClr>
                </a:solidFill>
              </a:rPr>
              <a:t>VAFB SLC 4E </a:t>
            </a:r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decrease the probability of getting class 1 </a:t>
            </a:r>
          </a:p>
          <a:p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Launches for </a:t>
            </a:r>
            <a:r>
              <a:rPr lang="en-ZA" sz="2200" b="1" dirty="0">
                <a:solidFill>
                  <a:schemeClr val="accent3">
                    <a:lumMod val="25000"/>
                  </a:schemeClr>
                </a:solidFill>
              </a:rPr>
              <a:t>CCAFS SLC 40 </a:t>
            </a:r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are significantly higher </a:t>
            </a:r>
            <a:endParaRPr lang="en-ZA" sz="2200" dirty="0" smtClean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</a:rPr>
              <a:t>Orbit </a:t>
            </a:r>
            <a:r>
              <a:rPr lang="en-ZA" sz="2200" b="1" dirty="0">
                <a:solidFill>
                  <a:schemeClr val="accent3">
                    <a:lumMod val="25000"/>
                  </a:schemeClr>
                </a:solidFill>
              </a:rPr>
              <a:t>SO</a:t>
            </a:r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 have no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Orbit </a:t>
            </a:r>
            <a:r>
              <a:rPr lang="en-ZA" sz="2200" b="1" dirty="0">
                <a:solidFill>
                  <a:schemeClr val="accent3">
                    <a:lumMod val="25000"/>
                  </a:schemeClr>
                </a:solidFill>
              </a:rPr>
              <a:t>ES-L1,GEO, HEO </a:t>
            </a:r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and </a:t>
            </a:r>
            <a:r>
              <a:rPr lang="en-ZA" sz="2200" b="1" dirty="0">
                <a:solidFill>
                  <a:schemeClr val="accent3">
                    <a:lumMod val="25000"/>
                  </a:schemeClr>
                </a:solidFill>
              </a:rPr>
              <a:t>SSO</a:t>
            </a:r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 have equal success rate of </a:t>
            </a: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</a:rPr>
              <a:t>1</a:t>
            </a:r>
            <a:endParaRPr lang="en-ZA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Success can be observed for </a:t>
            </a:r>
            <a:r>
              <a:rPr lang="en-ZA" sz="2200" b="1" dirty="0">
                <a:solidFill>
                  <a:schemeClr val="accent3">
                    <a:lumMod val="25000"/>
                  </a:schemeClr>
                </a:solidFill>
              </a:rPr>
              <a:t>SO </a:t>
            </a:r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orbit for all Pay load Masses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dirty="0" smtClean="0">
                <a:solidFill>
                  <a:schemeClr val="accent3">
                    <a:lumMod val="25000"/>
                  </a:schemeClr>
                </a:solidFill>
              </a:rPr>
              <a:t>Most </a:t>
            </a:r>
            <a:r>
              <a:rPr lang="en-ZA" sz="2200" dirty="0">
                <a:solidFill>
                  <a:schemeClr val="accent3">
                    <a:lumMod val="25000"/>
                  </a:schemeClr>
                </a:solidFill>
              </a:rPr>
              <a:t>successful launch was observed in </a:t>
            </a:r>
            <a:r>
              <a:rPr lang="en-ZA" sz="2200" b="1" dirty="0">
                <a:solidFill>
                  <a:schemeClr val="accent3">
                    <a:lumMod val="25000"/>
                  </a:schemeClr>
                </a:solidFill>
              </a:rPr>
              <a:t>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Since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 2013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an increase was observed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KLC LC -39A had high success among the sites</a:t>
            </a:r>
          </a:p>
          <a:p>
            <a:r>
              <a:rPr lang="en-US" sz="2200" dirty="0" smtClean="0"/>
              <a:t>The </a:t>
            </a:r>
            <a:r>
              <a:rPr lang="en-US" sz="2200" dirty="0"/>
              <a:t>ration between success rate and failure is 76.9:23.1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KLC LC -39A </a:t>
            </a:r>
            <a:endParaRPr lang="en-US" sz="2200" dirty="0"/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</a:rPr>
              <a:t>Booster Version had high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accuracy in lower payload mass &lt; 5000 kg, compared to high pay load mass (5000&gt; Pay load&lt;10000)</a:t>
            </a:r>
          </a:p>
          <a:p>
            <a:endParaRPr lang="en-US" sz="2200" dirty="0"/>
          </a:p>
          <a:p>
            <a:r>
              <a:rPr lang="en-US" sz="2200" dirty="0" smtClean="0"/>
              <a:t>All developed classification model had the same performance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The developed models had similar performance in the test data set.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Decision tree had high performance in training data set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</a:rPr>
              <a:t>which indicated overfitting</a:t>
            </a: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83016"/>
            <a:ext cx="7229516" cy="16679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  <a:r>
              <a:rPr lang="en-US" dirty="0"/>
              <a:t> </a:t>
            </a:r>
          </a:p>
          <a:p>
            <a:pPr>
              <a:lnSpc>
                <a:spcPct val="160000"/>
              </a:lnSpc>
            </a:pPr>
            <a:r>
              <a:rPr lang="en-US" sz="2100" dirty="0" smtClean="0">
                <a:latin typeface="+mn-lt"/>
              </a:rPr>
              <a:t>Supervise several machine </a:t>
            </a:r>
            <a:r>
              <a:rPr lang="en-US" sz="2100" dirty="0">
                <a:latin typeface="+mn-lt"/>
              </a:rPr>
              <a:t>learning </a:t>
            </a:r>
            <a:r>
              <a:rPr lang="en-US" sz="2100" dirty="0" smtClean="0">
                <a:latin typeface="+mn-lt"/>
              </a:rPr>
              <a:t>to predict </a:t>
            </a:r>
            <a:r>
              <a:rPr lang="en-US" sz="2100" dirty="0">
                <a:latin typeface="+mn-lt"/>
              </a:rPr>
              <a:t>if SpaceX will land </a:t>
            </a:r>
            <a:r>
              <a:rPr lang="en-US" sz="2100" dirty="0" smtClean="0">
                <a:latin typeface="+mn-lt"/>
              </a:rPr>
              <a:t>successfully on first stage of being launched</a:t>
            </a:r>
          </a:p>
          <a:p>
            <a:pPr marL="0" indent="0">
              <a:buNone/>
            </a:pPr>
            <a:r>
              <a:rPr lang="en-US" sz="1600" dirty="0"/>
              <a:t> 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49" y="3150973"/>
            <a:ext cx="3130826" cy="190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33672"/>
            <a:ext cx="10104817" cy="536369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using;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eb scraping process using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for data cleaning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Several classification models based on LR, SVM, Decision Trees and KNN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3754" y="597651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70011" y="1778149"/>
            <a:ext cx="1998133" cy="88053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Collecting the Data with an </a:t>
            </a:r>
            <a:r>
              <a:rPr lang="en-US" dirty="0" smtClean="0"/>
              <a:t>API</a:t>
            </a:r>
            <a:endParaRPr lang="en-ZA" dirty="0"/>
          </a:p>
        </p:txBody>
      </p:sp>
      <p:sp>
        <p:nvSpPr>
          <p:cNvPr id="3" name="Right Arrow 2"/>
          <p:cNvSpPr/>
          <p:nvPr/>
        </p:nvSpPr>
        <p:spPr>
          <a:xfrm>
            <a:off x="2783417" y="2035825"/>
            <a:ext cx="529166" cy="414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ounded Rectangle 3"/>
          <p:cNvSpPr/>
          <p:nvPr/>
        </p:nvSpPr>
        <p:spPr>
          <a:xfrm>
            <a:off x="3588888" y="3991329"/>
            <a:ext cx="2218267" cy="110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Extract data using Beautiful Soup</a:t>
            </a:r>
            <a:endParaRPr lang="en-ZA" dirty="0"/>
          </a:p>
        </p:txBody>
      </p:sp>
      <p:sp>
        <p:nvSpPr>
          <p:cNvPr id="7" name="Right Arrow 6"/>
          <p:cNvSpPr/>
          <p:nvPr/>
        </p:nvSpPr>
        <p:spPr>
          <a:xfrm>
            <a:off x="5945258" y="2035825"/>
            <a:ext cx="531741" cy="444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ounded Rectangle 7"/>
          <p:cNvSpPr/>
          <p:nvPr/>
        </p:nvSpPr>
        <p:spPr>
          <a:xfrm>
            <a:off x="8937359" y="3148179"/>
            <a:ext cx="2348252" cy="6801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 Frame</a:t>
            </a:r>
            <a:endParaRPr lang="en-ZA" dirty="0"/>
          </a:p>
        </p:txBody>
      </p:sp>
      <p:sp>
        <p:nvSpPr>
          <p:cNvPr id="10" name="Rounded Rectangle 9"/>
          <p:cNvSpPr/>
          <p:nvPr/>
        </p:nvSpPr>
        <p:spPr>
          <a:xfrm>
            <a:off x="3348566" y="1430531"/>
            <a:ext cx="2556933" cy="1575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SpaceX REST API endpoints, or URL, starts with </a:t>
            </a:r>
            <a:r>
              <a:rPr lang="en-US" dirty="0" smtClean="0"/>
              <a:t>api.spacexdata.com</a:t>
            </a:r>
            <a:endParaRPr lang="en-ZA" dirty="0"/>
          </a:p>
        </p:txBody>
      </p:sp>
      <p:sp>
        <p:nvSpPr>
          <p:cNvPr id="13" name="Rounded Rectangle 12"/>
          <p:cNvSpPr/>
          <p:nvPr/>
        </p:nvSpPr>
        <p:spPr>
          <a:xfrm>
            <a:off x="770011" y="3923258"/>
            <a:ext cx="2220480" cy="119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scrapping from Wikipedia for Falcon 9</a:t>
            </a:r>
            <a:endParaRPr lang="en-ZA" dirty="0"/>
          </a:p>
        </p:txBody>
      </p:sp>
      <p:sp>
        <p:nvSpPr>
          <p:cNvPr id="15" name="Rounded Rectangle 14"/>
          <p:cNvSpPr/>
          <p:nvPr/>
        </p:nvSpPr>
        <p:spPr>
          <a:xfrm>
            <a:off x="6476999" y="1671263"/>
            <a:ext cx="2421466" cy="133503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JSON, specifically a list of JSON objects</a:t>
            </a:r>
            <a:endParaRPr lang="en-ZA"/>
          </a:p>
        </p:txBody>
      </p:sp>
      <p:sp>
        <p:nvSpPr>
          <p:cNvPr id="16" name="Right Arrow 15"/>
          <p:cNvSpPr/>
          <p:nvPr/>
        </p:nvSpPr>
        <p:spPr>
          <a:xfrm>
            <a:off x="2981713" y="4417073"/>
            <a:ext cx="607175" cy="440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Rounded Rectangle 16"/>
          <p:cNvSpPr/>
          <p:nvPr/>
        </p:nvSpPr>
        <p:spPr>
          <a:xfrm>
            <a:off x="6534509" y="3970134"/>
            <a:ext cx="2385791" cy="1123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HTML table, parse</a:t>
            </a:r>
            <a:endParaRPr lang="en-ZA" dirty="0"/>
          </a:p>
        </p:txBody>
      </p:sp>
      <p:sp>
        <p:nvSpPr>
          <p:cNvPr id="20" name="Bent Arrow 19"/>
          <p:cNvSpPr/>
          <p:nvPr/>
        </p:nvSpPr>
        <p:spPr>
          <a:xfrm rot="5400000">
            <a:off x="8969539" y="2422144"/>
            <a:ext cx="654961" cy="79710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16200000" flipV="1">
            <a:off x="8980143" y="3787156"/>
            <a:ext cx="742060" cy="82762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815191" y="4388270"/>
            <a:ext cx="462266" cy="440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TextBox 22"/>
          <p:cNvSpPr txBox="1"/>
          <p:nvPr/>
        </p:nvSpPr>
        <p:spPr>
          <a:xfrm>
            <a:off x="399309" y="5399189"/>
            <a:ext cx="1009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/>
              <a:t>The data was collect using two processes namely; Web scraping(2)  and Rest API(1) as illustrated above</a:t>
            </a:r>
            <a:endParaRPr lang="en-ZA" dirty="0"/>
          </a:p>
        </p:txBody>
      </p:sp>
      <p:sp>
        <p:nvSpPr>
          <p:cNvPr id="24" name="TextBox 23"/>
          <p:cNvSpPr txBox="1"/>
          <p:nvPr/>
        </p:nvSpPr>
        <p:spPr>
          <a:xfrm>
            <a:off x="271849" y="2150076"/>
            <a:ext cx="37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 smtClean="0"/>
              <a:t>1</a:t>
            </a:r>
            <a:endParaRPr lang="en-ZA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2116" y="43015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 smtClean="0"/>
              <a:t>2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data was collated using REST API depicted on the diagram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1502"/>
          <a:stretch/>
        </p:blipFill>
        <p:spPr>
          <a:xfrm>
            <a:off x="5357446" y="1322865"/>
            <a:ext cx="6834554" cy="553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f80a141d-92ca-4d3d-9308-f7e7b1d44ce8"/>
    <ds:schemaRef ds:uri="155be751-a274-42e8-93fb-f39d3b9bccc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5390</TotalTime>
  <Words>1476</Words>
  <Application>Microsoft Office PowerPoint</Application>
  <PresentationFormat>Widescreen</PresentationFormat>
  <Paragraphs>256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khany</cp:lastModifiedBy>
  <cp:revision>300</cp:revision>
  <dcterms:created xsi:type="dcterms:W3CDTF">2021-04-29T18:58:34Z</dcterms:created>
  <dcterms:modified xsi:type="dcterms:W3CDTF">2022-06-12T10:30:34Z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